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00" r:id="rId2"/>
    <p:sldId id="267" r:id="rId3"/>
    <p:sldId id="287" r:id="rId4"/>
    <p:sldId id="292" r:id="rId5"/>
    <p:sldId id="272" r:id="rId6"/>
    <p:sldId id="308" r:id="rId7"/>
    <p:sldId id="301" r:id="rId8"/>
    <p:sldId id="302" r:id="rId9"/>
    <p:sldId id="285" r:id="rId10"/>
    <p:sldId id="304" r:id="rId11"/>
    <p:sldId id="296" r:id="rId12"/>
    <p:sldId id="311" r:id="rId13"/>
    <p:sldId id="309" r:id="rId14"/>
    <p:sldId id="310" r:id="rId15"/>
    <p:sldId id="306" r:id="rId16"/>
    <p:sldId id="307" r:id="rId1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3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8000"/>
    <a:srgbClr val="FF6600"/>
    <a:srgbClr val="FFFFCC"/>
    <a:srgbClr val="FFFF99"/>
    <a:srgbClr val="FF3300"/>
    <a:srgbClr val="CCFF99"/>
    <a:srgbClr val="99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7" autoAdjust="0"/>
    <p:restoredTop sz="96601" autoAdjust="0"/>
  </p:normalViewPr>
  <p:slideViewPr>
    <p:cSldViewPr>
      <p:cViewPr>
        <p:scale>
          <a:sx n="120" d="100"/>
          <a:sy n="120" d="100"/>
        </p:scale>
        <p:origin x="-1446" y="-54"/>
      </p:cViewPr>
      <p:guideLst>
        <p:guide orient="horz" pos="2160"/>
        <p:guide pos="13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04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6E7E2A-DA5D-4913-A15F-D04405DFB4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401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0E2E205-1F73-4349-90BB-CD04B3804A7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128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2E205-1F73-4349-90BB-CD04B3804A7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338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E2E205-1F73-4349-90BB-CD04B3804A7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85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5229B-1B15-44EB-BC57-0B47428CEB30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07EA-A9DE-43FD-B7FC-3D869EEFD8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60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5229B-1B15-44EB-BC57-0B47428CEB30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07EA-A9DE-43FD-B7FC-3D869EEFD8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36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5229B-1B15-44EB-BC57-0B47428CEB30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07EA-A9DE-43FD-B7FC-3D869EEFD8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892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9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90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90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90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90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90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90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90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5229B-1B15-44EB-BC57-0B47428CEB30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07EA-A9DE-43FD-B7FC-3D869EEFD8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98038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90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90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90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5229B-1B15-44EB-BC57-0B47428CEB30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07EA-A9DE-43FD-B7FC-3D869EEFD8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72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5229B-1B15-44EB-BC57-0B47428CEB30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07EA-A9DE-43FD-B7FC-3D869EEFD8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2189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5229B-1B15-44EB-BC57-0B47428CEB30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07EA-A9DE-43FD-B7FC-3D869EEFD8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3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5229B-1B15-44EB-BC57-0B47428CEB30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07EA-A9DE-43FD-B7FC-3D869EEFD8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00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5229B-1B15-44EB-BC57-0B47428CEB30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07EA-A9DE-43FD-B7FC-3D869EEFD8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94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5229B-1B15-44EB-BC57-0B47428CEB30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07EA-A9DE-43FD-B7FC-3D869EEFD8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84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9E5229B-1B15-44EB-BC57-0B47428CEB30}" type="datetimeFigureOut">
              <a:rPr lang="de-DE" smtClean="0"/>
              <a:t>02.12.2015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B07EA-A9DE-43FD-B7FC-3D869EEFD8E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68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B07EA-A9DE-43FD-B7FC-3D869EEFD8E2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3888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altLang="de-DE" sz="1400" dirty="0" smtClean="0"/>
              <a:t>„Herausforderung Heterogenität“ – Bildungsplannachmittage Herbst 2015</a:t>
            </a:r>
          </a:p>
          <a:p>
            <a:pPr algn="ctr">
              <a:defRPr/>
            </a:pPr>
            <a:r>
              <a:rPr lang="de-DE" altLang="de-DE" sz="1400" dirty="0" smtClean="0"/>
              <a:t>Ulrike Straub</a:t>
            </a:r>
            <a:r>
              <a:rPr lang="de-DE" altLang="de-DE" sz="1400" baseline="0" dirty="0" smtClean="0"/>
              <a:t> und Katja Kastl (Fachberaterinnen, SSA Albstadt)</a:t>
            </a:r>
            <a:endParaRPr lang="de-DE" altLang="de-DE" sz="1400" dirty="0" smtClean="0"/>
          </a:p>
        </p:txBody>
      </p:sp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8620125" y="6529388"/>
            <a:ext cx="503238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CD474E28-9885-4D88-8533-67F322D60A01}" type="slidenum">
              <a:rPr lang="de-DE" sz="1400" smtClean="0"/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sz="1400" dirty="0" smtClean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-36512" y="-3721"/>
            <a:ext cx="212372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2051720" y="-1626"/>
            <a:ext cx="25202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6768752" y="-1626"/>
            <a:ext cx="23752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4572000" y="1224"/>
            <a:ext cx="21967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9998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.de/Auf-eine-neue-deutsche-Bildungskatastrophe/dp/3451312883/ref=sr_1_1?ie=UTF8&amp;qid=1442857001&amp;sr=8-1&amp;keywords=Zierer+/+R%C3%BCmelin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55576" y="1268760"/>
            <a:ext cx="74723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3600" b="1" dirty="0" smtClean="0"/>
              <a:t>Herausforderung Heterogenität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267744" y="3212976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„Es ist normal, </a:t>
            </a:r>
            <a:br>
              <a:rPr lang="de-DE" sz="3200" dirty="0" smtClean="0"/>
            </a:br>
            <a:r>
              <a:rPr lang="de-DE" sz="3200" dirty="0" smtClean="0"/>
              <a:t>verschieden zu sein.“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7149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64"/>
          <p:cNvGrpSpPr>
            <a:grpSpLocks/>
          </p:cNvGrpSpPr>
          <p:nvPr/>
        </p:nvGrpSpPr>
        <p:grpSpPr bwMode="auto">
          <a:xfrm>
            <a:off x="362360" y="1205086"/>
            <a:ext cx="1366838" cy="2007890"/>
            <a:chOff x="6350" y="0"/>
            <a:chExt cx="3302000" cy="3835400"/>
          </a:xfrm>
        </p:grpSpPr>
        <p:sp>
          <p:nvSpPr>
            <p:cNvPr id="3" name="Shape 561"/>
            <p:cNvSpPr/>
            <p:nvPr/>
          </p:nvSpPr>
          <p:spPr>
            <a:xfrm>
              <a:off x="6350" y="0"/>
              <a:ext cx="3302000" cy="3835400"/>
            </a:xfrm>
            <a:prstGeom prst="roundRect">
              <a:avLst>
                <a:gd name="adj" fmla="val 5769"/>
              </a:avLst>
            </a:prstGeom>
            <a:solidFill>
              <a:srgbClr val="46D15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lIns="0" tIns="0" rIns="0" bIns="0" anchor="ctr"/>
            <a:lstStyle/>
            <a:p>
              <a:pPr algn="ctr" defTabSz="410751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+mj-lt"/>
                  <a:ea typeface="+mj-ea"/>
                  <a:cs typeface="+mj-c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  <a:sym typeface="Gill Sans"/>
              </a:endParaRPr>
            </a:p>
          </p:txBody>
        </p:sp>
        <p:pic>
          <p:nvPicPr>
            <p:cNvPr id="4" name="droppedImage.pd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50" y="1492250"/>
              <a:ext cx="1022350" cy="216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  <p:pic>
          <p:nvPicPr>
            <p:cNvPr id="5" name="droppedImage.pd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450" y="177800"/>
              <a:ext cx="1460500" cy="347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</p:pic>
      </p:grpSp>
      <p:sp>
        <p:nvSpPr>
          <p:cNvPr id="6" name="Shape 565"/>
          <p:cNvSpPr>
            <a:spLocks noChangeArrowheads="1"/>
          </p:cNvSpPr>
          <p:nvPr/>
        </p:nvSpPr>
        <p:spPr bwMode="auto">
          <a:xfrm>
            <a:off x="251520" y="620688"/>
            <a:ext cx="8001000" cy="461963"/>
          </a:xfrm>
          <a:prstGeom prst="rect">
            <a:avLst/>
          </a:prstGeom>
          <a:solidFill>
            <a:srgbClr val="46D15F"/>
          </a:solidFill>
          <a:ln w="12700">
            <a:solidFill>
              <a:schemeClr val="bg1"/>
            </a:solidFill>
            <a:miter lim="400000"/>
            <a:headEnd/>
            <a:tailEnd/>
          </a:ln>
          <a:extLst/>
        </p:spPr>
        <p:txBody>
          <a:bodyPr lIns="0" tIns="0" rIns="0" bIns="0" anchor="ctr">
            <a:spAutoFit/>
          </a:bodyPr>
          <a:lstStyle>
            <a:lvl1pPr defTabSz="584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84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84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84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84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altLang="de-DE" sz="3000" dirty="0">
                <a:solidFill>
                  <a:srgbClr val="000000"/>
                </a:solidFill>
                <a:latin typeface="Gill Sans SemiBold" charset="0"/>
                <a:sym typeface="Gill Sans SemiBold" charset="0"/>
              </a:rPr>
              <a:t>Individuelle Förderung</a:t>
            </a:r>
          </a:p>
        </p:txBody>
      </p:sp>
      <p:sp>
        <p:nvSpPr>
          <p:cNvPr id="7" name="Shape 566"/>
          <p:cNvSpPr>
            <a:spLocks/>
          </p:cNvSpPr>
          <p:nvPr/>
        </p:nvSpPr>
        <p:spPr bwMode="auto">
          <a:xfrm>
            <a:off x="2699792" y="1268760"/>
            <a:ext cx="6120680" cy="2465536"/>
          </a:xfrm>
          <a:custGeom>
            <a:avLst/>
            <a:gdLst>
              <a:gd name="T0" fmla="*/ 2928938 w 21600"/>
              <a:gd name="T1" fmla="*/ 2236788 h 21600"/>
              <a:gd name="T2" fmla="*/ 2928938 w 21600"/>
              <a:gd name="T3" fmla="*/ 2236788 h 21600"/>
              <a:gd name="T4" fmla="*/ 2928938 w 21600"/>
              <a:gd name="T5" fmla="*/ 2236788 h 21600"/>
              <a:gd name="T6" fmla="*/ 2928938 w 21600"/>
              <a:gd name="T7" fmla="*/ 2236788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4346" y="0"/>
                </a:moveTo>
                <a:cubicBezTo>
                  <a:pt x="3983" y="0"/>
                  <a:pt x="3688" y="386"/>
                  <a:pt x="3688" y="862"/>
                </a:cubicBezTo>
                <a:lnTo>
                  <a:pt x="3688" y="5260"/>
                </a:lnTo>
                <a:lnTo>
                  <a:pt x="0" y="5691"/>
                </a:lnTo>
                <a:lnTo>
                  <a:pt x="3688" y="6122"/>
                </a:lnTo>
                <a:lnTo>
                  <a:pt x="3688" y="20738"/>
                </a:lnTo>
                <a:cubicBezTo>
                  <a:pt x="3688" y="21214"/>
                  <a:pt x="3983" y="21600"/>
                  <a:pt x="4346" y="21600"/>
                </a:cubicBezTo>
                <a:lnTo>
                  <a:pt x="20941" y="21600"/>
                </a:lnTo>
                <a:cubicBezTo>
                  <a:pt x="21305" y="21600"/>
                  <a:pt x="21600" y="21214"/>
                  <a:pt x="21600" y="20738"/>
                </a:cubicBezTo>
                <a:lnTo>
                  <a:pt x="21600" y="862"/>
                </a:lnTo>
                <a:cubicBezTo>
                  <a:pt x="21600" y="386"/>
                  <a:pt x="21305" y="0"/>
                  <a:pt x="20941" y="0"/>
                </a:cubicBezTo>
                <a:lnTo>
                  <a:pt x="434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095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095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095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095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095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2200" dirty="0" smtClean="0">
                <a:sym typeface="Gill Sans" charset="0"/>
              </a:rPr>
              <a:t>Kannst du mir erklären, wie du gerechnet hast?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2200" dirty="0" smtClean="0">
                <a:sym typeface="Gill Sans" charset="0"/>
              </a:rPr>
              <a:t>Was meinst du, </a:t>
            </a:r>
            <a:r>
              <a:rPr lang="de-DE" altLang="de-DE" sz="2200" dirty="0">
                <a:sym typeface="Gill Sans" charset="0"/>
              </a:rPr>
              <a:t>wenn du sagst...?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2200" dirty="0">
                <a:sym typeface="Gill Sans" charset="0"/>
              </a:rPr>
              <a:t>A</a:t>
            </a:r>
            <a:r>
              <a:rPr lang="de-DE" altLang="de-DE" sz="2200" dirty="0" smtClean="0">
                <a:sym typeface="Gill Sans" charset="0"/>
              </a:rPr>
              <a:t>us </a:t>
            </a:r>
            <a:r>
              <a:rPr lang="de-DE" altLang="de-DE" sz="2200" dirty="0">
                <a:sym typeface="Gill Sans" charset="0"/>
              </a:rPr>
              <a:t>welchem </a:t>
            </a:r>
            <a:r>
              <a:rPr lang="de-DE" altLang="de-DE" sz="2200" dirty="0" smtClean="0">
                <a:sym typeface="Gill Sans" charset="0"/>
              </a:rPr>
              <a:t>Grund hast du ...?</a:t>
            </a:r>
            <a:endParaRPr lang="de-DE" altLang="de-DE" sz="2200" dirty="0">
              <a:sym typeface="Gill Sans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2200" dirty="0">
                <a:sym typeface="Gill Sans" charset="0"/>
              </a:rPr>
              <a:t>Wie können wir herausfinden, ob das stimmt?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2200" dirty="0" smtClean="0">
                <a:sym typeface="Gill Sans" charset="0"/>
              </a:rPr>
              <a:t>Ist das immer so?</a:t>
            </a:r>
            <a:endParaRPr lang="de-DE" altLang="de-DE" sz="2200" dirty="0">
              <a:sym typeface="Gill Sans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 altLang="de-DE" sz="2200" dirty="0">
                <a:sym typeface="Gill Sans" charset="0"/>
              </a:rPr>
              <a:t>Welche </a:t>
            </a:r>
            <a:r>
              <a:rPr lang="de-DE" altLang="de-DE" sz="2200" dirty="0" smtClean="0">
                <a:sym typeface="Gill Sans" charset="0"/>
              </a:rPr>
              <a:t>Auswirkungen </a:t>
            </a:r>
            <a:r>
              <a:rPr lang="de-DE" altLang="de-DE" sz="2200" dirty="0">
                <a:sym typeface="Gill Sans" charset="0"/>
              </a:rPr>
              <a:t>würde das haben?</a:t>
            </a:r>
          </a:p>
        </p:txBody>
      </p:sp>
      <p:sp>
        <p:nvSpPr>
          <p:cNvPr id="8" name="Shape 568"/>
          <p:cNvSpPr>
            <a:spLocks noChangeArrowheads="1"/>
          </p:cNvSpPr>
          <p:nvPr/>
        </p:nvSpPr>
        <p:spPr bwMode="auto">
          <a:xfrm>
            <a:off x="251520" y="3429000"/>
            <a:ext cx="2304256" cy="861774"/>
          </a:xfrm>
          <a:prstGeom prst="rect">
            <a:avLst/>
          </a:prstGeom>
          <a:solidFill>
            <a:srgbClr val="46D15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defTabSz="4095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095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095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095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0957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095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altLang="de-DE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SemiBold" charset="0"/>
                <a:sym typeface="Gill Sans SemiBold" charset="0"/>
              </a:rPr>
              <a:t>...braucht</a:t>
            </a:r>
          </a:p>
          <a:p>
            <a:pPr algn="ctr" eaLnBrk="1" hangingPunct="1"/>
            <a:r>
              <a:rPr lang="de-DE" altLang="de-DE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SemiBold" charset="0"/>
                <a:sym typeface="Gill Sans SemiBold" charset="0"/>
              </a:rPr>
              <a:t>Zeit</a:t>
            </a:r>
          </a:p>
        </p:txBody>
      </p:sp>
      <p:sp>
        <p:nvSpPr>
          <p:cNvPr id="9" name="Shape 604"/>
          <p:cNvSpPr>
            <a:spLocks noChangeArrowheads="1"/>
          </p:cNvSpPr>
          <p:nvPr/>
        </p:nvSpPr>
        <p:spPr bwMode="auto">
          <a:xfrm>
            <a:off x="251520" y="4725144"/>
            <a:ext cx="8640960" cy="1477328"/>
          </a:xfrm>
          <a:prstGeom prst="rect">
            <a:avLst/>
          </a:prstGeom>
          <a:solidFill>
            <a:srgbClr val="FFFFFF"/>
          </a:solidFill>
          <a:ln w="38100">
            <a:solidFill>
              <a:srgbClr val="FF0000"/>
            </a:solidFill>
            <a:miter lim="4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 defTabSz="584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584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584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584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584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584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de-DE" altLang="de-DE" dirty="0">
                <a:latin typeface="Avenir Book" charset="0"/>
                <a:sym typeface="Gill Sans" charset="0"/>
              </a:rPr>
              <a:t>Wer individuell fördern </a:t>
            </a:r>
            <a:r>
              <a:rPr lang="de-DE" altLang="de-DE" dirty="0" smtClean="0">
                <a:latin typeface="Avenir Book" charset="0"/>
                <a:sym typeface="Gill Sans" charset="0"/>
              </a:rPr>
              <a:t>will, </a:t>
            </a:r>
            <a:r>
              <a:rPr lang="de-DE" altLang="de-DE" dirty="0">
                <a:latin typeface="Avenir Book" charset="0"/>
                <a:sym typeface="Gill Sans" charset="0"/>
              </a:rPr>
              <a:t>muss wissen, wie Kinder denken. Das erfordert eine dialogische Grundhaltung des Lehrenden</a:t>
            </a:r>
            <a:r>
              <a:rPr lang="de-DE" altLang="de-DE" dirty="0" smtClean="0">
                <a:latin typeface="Avenir Book" charset="0"/>
                <a:sym typeface="Gill Sans" charset="0"/>
              </a:rPr>
              <a:t>. „</a:t>
            </a:r>
            <a:r>
              <a:rPr lang="de-DE" altLang="de-DE" dirty="0">
                <a:latin typeface="Avenir Book" charset="0"/>
                <a:sym typeface="Gill Sans" charset="0"/>
              </a:rPr>
              <a:t>Lernprozesse aus der Perspektive der Lernenden wahrnehmen.“ (John Hattie)</a:t>
            </a:r>
          </a:p>
        </p:txBody>
      </p:sp>
    </p:spTree>
    <p:extLst>
      <p:ext uri="{BB962C8B-B14F-4D97-AF65-F5344CB8AC3E}">
        <p14:creationId xmlns:p14="http://schemas.microsoft.com/office/powerpoint/2010/main" val="1015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  <p:bldP spid="9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30163" y="1196752"/>
            <a:ext cx="9102997" cy="4968552"/>
            <a:chOff x="30163" y="1196752"/>
            <a:chExt cx="9102997" cy="4968552"/>
          </a:xfrm>
        </p:grpSpPr>
        <p:cxnSp>
          <p:nvCxnSpPr>
            <p:cNvPr id="29" name="Gerade Verbindung 28"/>
            <p:cNvCxnSpPr/>
            <p:nvPr/>
          </p:nvCxnSpPr>
          <p:spPr>
            <a:xfrm>
              <a:off x="4139952" y="1683767"/>
              <a:ext cx="352198" cy="157587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 flipH="1">
              <a:off x="4766504" y="1683767"/>
              <a:ext cx="525576" cy="1575870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/>
          </p:nvCxnSpPr>
          <p:spPr>
            <a:xfrm flipH="1" flipV="1">
              <a:off x="4783004" y="3552033"/>
              <a:ext cx="509076" cy="1600198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 Verbindung 32"/>
            <p:cNvCxnSpPr/>
            <p:nvPr/>
          </p:nvCxnSpPr>
          <p:spPr>
            <a:xfrm flipV="1">
              <a:off x="4123170" y="3522216"/>
              <a:ext cx="359569" cy="1630015"/>
            </a:xfrm>
            <a:prstGeom prst="line">
              <a:avLst/>
            </a:prstGeom>
            <a:ln w="381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ichtungspfeil 6"/>
            <p:cNvSpPr>
              <a:spLocks noChangeArrowheads="1"/>
            </p:cNvSpPr>
            <p:nvPr/>
          </p:nvSpPr>
          <p:spPr bwMode="auto">
            <a:xfrm>
              <a:off x="157163" y="1845543"/>
              <a:ext cx="7367587" cy="3095625"/>
            </a:xfrm>
            <a:prstGeom prst="homePlate">
              <a:avLst>
                <a:gd name="adj" fmla="val 20494"/>
              </a:avLst>
            </a:prstGeom>
            <a:gradFill rotWithShape="1">
              <a:gsLst>
                <a:gs pos="0">
                  <a:srgbClr val="A603AB"/>
                </a:gs>
                <a:gs pos="12000">
                  <a:srgbClr val="E81766">
                    <a:alpha val="88000"/>
                  </a:srgbClr>
                </a:gs>
                <a:gs pos="27000">
                  <a:srgbClr val="EE3F17">
                    <a:alpha val="73000"/>
                  </a:srgbClr>
                </a:gs>
                <a:gs pos="48000">
                  <a:srgbClr val="FFFF00">
                    <a:alpha val="52000"/>
                  </a:srgbClr>
                </a:gs>
                <a:gs pos="64999">
                  <a:srgbClr val="1A8D48">
                    <a:alpha val="35001"/>
                  </a:srgbClr>
                </a:gs>
                <a:gs pos="78999">
                  <a:srgbClr val="0819FB">
                    <a:alpha val="21001"/>
                  </a:srgbClr>
                </a:gs>
                <a:gs pos="100000">
                  <a:srgbClr val="5D0260">
                    <a:alpha val="0"/>
                  </a:srgbClr>
                </a:gs>
              </a:gsLst>
              <a:lin ang="5400000"/>
            </a:gra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de-DE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" name="Rad 3"/>
            <p:cNvSpPr>
              <a:spLocks/>
            </p:cNvSpPr>
            <p:nvPr/>
          </p:nvSpPr>
          <p:spPr bwMode="auto">
            <a:xfrm>
              <a:off x="3347864" y="2204865"/>
              <a:ext cx="2592288" cy="2376264"/>
            </a:xfrm>
            <a:custGeom>
              <a:avLst/>
              <a:gdLst>
                <a:gd name="T0" fmla="*/ 0 w 1728788"/>
                <a:gd name="T1" fmla="*/ 828675 h 1657350"/>
                <a:gd name="T2" fmla="*/ 864394 w 1728788"/>
                <a:gd name="T3" fmla="*/ 0 h 1657350"/>
                <a:gd name="T4" fmla="*/ 1728788 w 1728788"/>
                <a:gd name="T5" fmla="*/ 828675 h 1657350"/>
                <a:gd name="T6" fmla="*/ 864394 w 1728788"/>
                <a:gd name="T7" fmla="*/ 1657350 h 1657350"/>
                <a:gd name="T8" fmla="*/ 0 w 1728788"/>
                <a:gd name="T9" fmla="*/ 828675 h 1657350"/>
                <a:gd name="T10" fmla="*/ 414338 w 1728788"/>
                <a:gd name="T11" fmla="*/ 828675 h 1657350"/>
                <a:gd name="T12" fmla="*/ 864395 w 1728788"/>
                <a:gd name="T13" fmla="*/ 1243013 h 1657350"/>
                <a:gd name="T14" fmla="*/ 1314452 w 1728788"/>
                <a:gd name="T15" fmla="*/ 828675 h 1657350"/>
                <a:gd name="T16" fmla="*/ 864395 w 1728788"/>
                <a:gd name="T17" fmla="*/ 414337 h 1657350"/>
                <a:gd name="T18" fmla="*/ 414338 w 1728788"/>
                <a:gd name="T19" fmla="*/ 828675 h 16573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8788" h="1657350">
                  <a:moveTo>
                    <a:pt x="0" y="828675"/>
                  </a:moveTo>
                  <a:cubicBezTo>
                    <a:pt x="0" y="371010"/>
                    <a:pt x="387002" y="0"/>
                    <a:pt x="864394" y="0"/>
                  </a:cubicBezTo>
                  <a:cubicBezTo>
                    <a:pt x="1341786" y="0"/>
                    <a:pt x="1728788" y="371010"/>
                    <a:pt x="1728788" y="828675"/>
                  </a:cubicBezTo>
                  <a:cubicBezTo>
                    <a:pt x="1728788" y="1286340"/>
                    <a:pt x="1341786" y="1657350"/>
                    <a:pt x="864394" y="1657350"/>
                  </a:cubicBezTo>
                  <a:cubicBezTo>
                    <a:pt x="387002" y="1657350"/>
                    <a:pt x="0" y="1286340"/>
                    <a:pt x="0" y="828675"/>
                  </a:cubicBezTo>
                  <a:close/>
                  <a:moveTo>
                    <a:pt x="414338" y="828675"/>
                  </a:moveTo>
                  <a:cubicBezTo>
                    <a:pt x="414338" y="1057508"/>
                    <a:pt x="615835" y="1243013"/>
                    <a:pt x="864395" y="1243013"/>
                  </a:cubicBezTo>
                  <a:cubicBezTo>
                    <a:pt x="1112955" y="1243013"/>
                    <a:pt x="1314452" y="1057508"/>
                    <a:pt x="1314452" y="828675"/>
                  </a:cubicBezTo>
                  <a:cubicBezTo>
                    <a:pt x="1314452" y="599842"/>
                    <a:pt x="1112955" y="414337"/>
                    <a:pt x="864395" y="414337"/>
                  </a:cubicBezTo>
                  <a:cubicBezTo>
                    <a:pt x="615835" y="414337"/>
                    <a:pt x="414338" y="599842"/>
                    <a:pt x="414338" y="828675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lin ang="5400000"/>
            </a:gradFill>
            <a:ln w="9525" cap="flat" cmpd="sng">
              <a:solidFill>
                <a:srgbClr val="B6DCDF"/>
              </a:solidFill>
              <a:prstDash val="solid"/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endParaRPr lang="de-DE"/>
            </a:p>
          </p:txBody>
        </p:sp>
        <p:sp>
          <p:nvSpPr>
            <p:cNvPr id="10" name="Abgerundetes Rechteck 9"/>
            <p:cNvSpPr>
              <a:spLocks noChangeArrowheads="1"/>
            </p:cNvSpPr>
            <p:nvPr/>
          </p:nvSpPr>
          <p:spPr bwMode="auto">
            <a:xfrm>
              <a:off x="2742335" y="2528664"/>
              <a:ext cx="1403350" cy="649288"/>
            </a:xfrm>
            <a:prstGeom prst="roundRect">
              <a:avLst>
                <a:gd name="adj" fmla="val 16667"/>
              </a:avLst>
            </a:prstGeom>
            <a:solidFill>
              <a:srgbClr val="FF7C80"/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cs typeface="Arial" panose="020B0604020202020204" pitchFamily="34" charset="0"/>
                </a:rPr>
                <a:t>d</a:t>
              </a:r>
              <a:r>
                <a:rPr lang="de-DE" sz="1400" b="1" dirty="0" smtClean="0">
                  <a:cs typeface="Arial" panose="020B0604020202020204" pitchFamily="34" charset="0"/>
                </a:rPr>
                <a:t>irekte Instruktion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  <p:sp>
          <p:nvSpPr>
            <p:cNvPr id="11" name="Abgerundetes Rechteck 10"/>
            <p:cNvSpPr>
              <a:spLocks noChangeArrowheads="1"/>
            </p:cNvSpPr>
            <p:nvPr/>
          </p:nvSpPr>
          <p:spPr bwMode="auto">
            <a:xfrm>
              <a:off x="3888730" y="4312439"/>
              <a:ext cx="1403350" cy="647700"/>
            </a:xfrm>
            <a:prstGeom prst="roundRect">
              <a:avLst>
                <a:gd name="adj" fmla="val 16667"/>
              </a:avLst>
            </a:prstGeom>
            <a:solidFill>
              <a:srgbClr val="FFCC66"/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cs typeface="Arial" panose="020B0604020202020204" pitchFamily="34" charset="0"/>
                </a:rPr>
                <a:t>individuelles Lernen</a:t>
              </a:r>
            </a:p>
          </p:txBody>
        </p:sp>
        <p:sp>
          <p:nvSpPr>
            <p:cNvPr id="12" name="Abgerundetes Rechteck 11"/>
            <p:cNvSpPr>
              <a:spLocks noChangeArrowheads="1"/>
            </p:cNvSpPr>
            <p:nvPr/>
          </p:nvSpPr>
          <p:spPr bwMode="auto">
            <a:xfrm>
              <a:off x="5022850" y="3593877"/>
              <a:ext cx="1404938" cy="649287"/>
            </a:xfrm>
            <a:prstGeom prst="roundRect">
              <a:avLst>
                <a:gd name="adj" fmla="val 16667"/>
              </a:avLst>
            </a:prstGeom>
            <a:solidFill>
              <a:srgbClr val="A3A3E0"/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36000" rIns="36000" anchor="ctr"/>
            <a:lstStyle/>
            <a:p>
              <a:pPr algn="ctr">
                <a:defRPr/>
              </a:pPr>
              <a:r>
                <a:rPr lang="de-DE" sz="1400" b="1" dirty="0">
                  <a:cs typeface="Arial" panose="020B0604020202020204" pitchFamily="34" charset="0"/>
                </a:rPr>
                <a:t>k</a:t>
              </a:r>
              <a:r>
                <a:rPr lang="de-DE" sz="1400" b="1" dirty="0" smtClean="0">
                  <a:cs typeface="Arial" panose="020B0604020202020204" pitchFamily="34" charset="0"/>
                </a:rPr>
                <a:t>ooperatives Lernen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  <p:sp>
          <p:nvSpPr>
            <p:cNvPr id="13" name="Abgerundetes Rechteck 12"/>
            <p:cNvSpPr>
              <a:spLocks noChangeArrowheads="1"/>
            </p:cNvSpPr>
            <p:nvPr/>
          </p:nvSpPr>
          <p:spPr bwMode="auto">
            <a:xfrm>
              <a:off x="4932363" y="2514377"/>
              <a:ext cx="1403350" cy="647700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lIns="36000" rIns="3600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e-DE" altLang="de-DE" sz="1400" b="1" dirty="0"/>
                <a:t>gemein-</a:t>
              </a:r>
              <a:br>
                <a:rPr lang="de-DE" altLang="de-DE" sz="1400" b="1" dirty="0"/>
              </a:br>
              <a:r>
                <a:rPr lang="de-DE" altLang="de-DE" sz="1400" b="1" dirty="0" err="1" smtClean="0"/>
                <a:t>schaftliches</a:t>
              </a:r>
              <a:r>
                <a:rPr lang="de-DE" altLang="de-DE" sz="1400" b="1" dirty="0" smtClean="0"/>
                <a:t> Lernen </a:t>
              </a:r>
              <a:endParaRPr lang="de-DE" altLang="de-DE" sz="1400" b="1" dirty="0"/>
            </a:p>
          </p:txBody>
        </p:sp>
        <p:sp>
          <p:nvSpPr>
            <p:cNvPr id="14" name="Textfeld 13"/>
            <p:cNvSpPr txBox="1">
              <a:spLocks noChangeArrowheads="1"/>
            </p:cNvSpPr>
            <p:nvPr/>
          </p:nvSpPr>
          <p:spPr bwMode="auto">
            <a:xfrm rot="16200000">
              <a:off x="-852416" y="3169143"/>
              <a:ext cx="2641600" cy="461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e-DE" altLang="de-DE" b="1" dirty="0"/>
                <a:t>Thema </a:t>
              </a:r>
            </a:p>
          </p:txBody>
        </p:sp>
        <p:sp>
          <p:nvSpPr>
            <p:cNvPr id="15" name="Richtungspfeil 14"/>
            <p:cNvSpPr>
              <a:spLocks noChangeArrowheads="1"/>
            </p:cNvSpPr>
            <p:nvPr/>
          </p:nvSpPr>
          <p:spPr bwMode="auto">
            <a:xfrm>
              <a:off x="769938" y="1928589"/>
              <a:ext cx="1978025" cy="2906713"/>
            </a:xfrm>
            <a:prstGeom prst="homePlate">
              <a:avLst>
                <a:gd name="adj" fmla="val 20491"/>
              </a:avLst>
            </a:prstGeom>
            <a:gradFill rotWithShape="1">
              <a:gsLst>
                <a:gs pos="0">
                  <a:srgbClr val="95039A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88000">
                  <a:srgbClr val="0819FB"/>
                </a:gs>
                <a:gs pos="100000">
                  <a:srgbClr val="0819FB"/>
                </a:gs>
              </a:gsLst>
              <a:lin ang="5400000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8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endParaRPr lang="de-DE" b="1" dirty="0">
                <a:latin typeface="+mn-lt"/>
                <a:ea typeface="+mn-ea"/>
              </a:endParaRPr>
            </a:p>
            <a:p>
              <a:pPr algn="ctr">
                <a:defRPr/>
              </a:pPr>
              <a:r>
                <a:rPr lang="de-DE" b="1" dirty="0" smtClean="0">
                  <a:latin typeface="+mn-lt"/>
                </a:rPr>
                <a:t>Lernw</a:t>
              </a:r>
              <a:r>
                <a:rPr lang="de-DE" b="1" dirty="0" smtClean="0">
                  <a:latin typeface="+mn-lt"/>
                  <a:ea typeface="+mn-ea"/>
                </a:rPr>
                <a:t>eg </a:t>
              </a:r>
              <a:r>
                <a:rPr lang="de-DE" b="1" dirty="0">
                  <a:latin typeface="+mn-lt"/>
                  <a:ea typeface="+mn-ea"/>
                </a:rPr>
                <a:t>der </a:t>
              </a:r>
              <a:r>
                <a:rPr lang="de-DE" b="1" dirty="0">
                  <a:latin typeface="+mn-lt"/>
                </a:rPr>
                <a:t>G</a:t>
              </a:r>
              <a:r>
                <a:rPr lang="de-DE" b="1" dirty="0" smtClean="0">
                  <a:latin typeface="+mn-lt"/>
                  <a:ea typeface="+mn-ea"/>
                </a:rPr>
                <a:t>ruppe</a:t>
              </a:r>
              <a:r>
                <a:rPr lang="de-DE" b="1" dirty="0">
                  <a:latin typeface="+mn-lt"/>
                  <a:ea typeface="+mn-ea"/>
                </a:rPr>
                <a:t/>
              </a:r>
              <a:br>
                <a:rPr lang="de-DE" b="1" dirty="0">
                  <a:latin typeface="+mn-lt"/>
                  <a:ea typeface="+mn-ea"/>
                </a:rPr>
              </a:br>
              <a:r>
                <a:rPr lang="de-DE" dirty="0">
                  <a:latin typeface="+mn-lt"/>
                  <a:ea typeface="+mn-ea"/>
                </a:rPr>
                <a:t>Unser Thema</a:t>
              </a:r>
            </a:p>
            <a:p>
              <a:pPr algn="ctr">
                <a:defRPr/>
              </a:pPr>
              <a:endParaRPr lang="de-DE" b="1" dirty="0">
                <a:latin typeface="+mn-lt"/>
                <a:ea typeface="+mn-ea"/>
              </a:endParaRPr>
            </a:p>
            <a:p>
              <a:pPr algn="ctr">
                <a:defRPr/>
              </a:pPr>
              <a:endParaRPr lang="de-DE" b="1" dirty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r>
                <a:rPr lang="de-DE" b="1" dirty="0" smtClean="0">
                  <a:solidFill>
                    <a:schemeClr val="bg1"/>
                  </a:solidFill>
                  <a:latin typeface="+mn-lt"/>
                </a:rPr>
                <a:t>Lernw</a:t>
              </a:r>
              <a:r>
                <a:rPr lang="de-DE" b="1" dirty="0" smtClean="0">
                  <a:solidFill>
                    <a:schemeClr val="bg1"/>
                  </a:solidFill>
                  <a:latin typeface="+mn-lt"/>
                  <a:ea typeface="+mn-ea"/>
                </a:rPr>
                <a:t>eg des Einzelnen </a:t>
              </a:r>
              <a:endParaRPr lang="de-DE" b="1" dirty="0">
                <a:solidFill>
                  <a:schemeClr val="bg1"/>
                </a:solidFill>
                <a:latin typeface="+mn-lt"/>
                <a:ea typeface="+mn-ea"/>
              </a:endParaRPr>
            </a:p>
            <a:p>
              <a:pPr algn="ctr">
                <a:defRPr/>
              </a:pPr>
              <a:r>
                <a:rPr lang="de-DE" dirty="0">
                  <a:solidFill>
                    <a:schemeClr val="bg1"/>
                  </a:solidFill>
                  <a:latin typeface="+mn-lt"/>
                  <a:ea typeface="+mn-ea"/>
                </a:rPr>
                <a:t>Mein Thema im Thema</a:t>
              </a:r>
            </a:p>
          </p:txBody>
        </p:sp>
        <p:sp>
          <p:nvSpPr>
            <p:cNvPr id="16" name="Rechteck 15"/>
            <p:cNvSpPr>
              <a:spLocks noChangeArrowheads="1"/>
            </p:cNvSpPr>
            <p:nvPr/>
          </p:nvSpPr>
          <p:spPr bwMode="auto">
            <a:xfrm>
              <a:off x="3330870" y="3259637"/>
              <a:ext cx="2776537" cy="257175"/>
            </a:xfrm>
            <a:prstGeom prst="rect">
              <a:avLst/>
            </a:prstGeom>
            <a:noFill/>
            <a:ln>
              <a:noFill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>
                <a:defRPr/>
              </a:pPr>
              <a:r>
                <a:rPr lang="de-DE" b="1" dirty="0" smtClean="0">
                  <a:latin typeface="+mn-lt"/>
                  <a:ea typeface="ＭＳ Ｐゴシック" charset="-128"/>
                </a:rPr>
                <a:t>Offene Aufgabenformate</a:t>
              </a:r>
              <a:endParaRPr lang="de-DE" b="1" dirty="0">
                <a:latin typeface="+mn-lt"/>
                <a:ea typeface="ＭＳ Ｐゴシック" charset="-128"/>
              </a:endParaRPr>
            </a:p>
          </p:txBody>
        </p:sp>
        <p:sp>
          <p:nvSpPr>
            <p:cNvPr id="17" name="Rechteck 16"/>
            <p:cNvSpPr>
              <a:spLocks noChangeArrowheads="1"/>
            </p:cNvSpPr>
            <p:nvPr/>
          </p:nvSpPr>
          <p:spPr bwMode="auto">
            <a:xfrm>
              <a:off x="30163" y="5427117"/>
              <a:ext cx="3106737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de-DE" altLang="de-DE" sz="1400" b="1" dirty="0"/>
                <a:t>Ansatzpunkt: </a:t>
              </a:r>
              <a:r>
                <a:rPr lang="de-DE" altLang="de-DE" sz="1400" dirty="0"/>
                <a:t>unterschiedliche Welt-wahrnehmungen, Vorerfahrungen, Denkstrukturen der Kinder…</a:t>
              </a:r>
            </a:p>
          </p:txBody>
        </p:sp>
        <p:sp>
          <p:nvSpPr>
            <p:cNvPr id="19" name="Rechteck 18"/>
            <p:cNvSpPr>
              <a:spLocks noChangeArrowheads="1"/>
            </p:cNvSpPr>
            <p:nvPr/>
          </p:nvSpPr>
          <p:spPr bwMode="auto">
            <a:xfrm>
              <a:off x="7394847" y="2581052"/>
              <a:ext cx="1738313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de-DE" altLang="de-DE" sz="1400" b="1" dirty="0"/>
                <a:t>Persönlichkeits- </a:t>
              </a:r>
              <a:r>
                <a:rPr lang="de-DE" altLang="de-DE" sz="1400" b="1" dirty="0" err="1"/>
                <a:t>entwicklung</a:t>
              </a:r>
              <a:r>
                <a:rPr lang="de-DE" altLang="de-DE" sz="1400" b="1" dirty="0"/>
                <a:t> </a:t>
              </a:r>
              <a:br>
                <a:rPr lang="de-DE" altLang="de-DE" sz="1400" b="1" dirty="0"/>
              </a:br>
              <a:r>
                <a:rPr lang="de-DE" altLang="de-DE" sz="1400" b="1" dirty="0"/>
                <a:t>der Kinder:</a:t>
              </a:r>
            </a:p>
            <a:p>
              <a:pPr algn="ctr" eaLnBrk="1" hangingPunct="1"/>
              <a:r>
                <a:rPr lang="de-DE" altLang="de-DE" sz="1400" dirty="0"/>
                <a:t>v</a:t>
              </a:r>
              <a:r>
                <a:rPr lang="de-DE" altLang="de-DE" sz="1400" dirty="0" smtClean="0"/>
                <a:t>olle Entfaltung  der eigenen Fähigkeiten</a:t>
              </a:r>
            </a:p>
            <a:p>
              <a:pPr algn="ctr" eaLnBrk="1" hangingPunct="1"/>
              <a:r>
                <a:rPr lang="de-DE" altLang="de-DE" sz="1400" b="1" dirty="0" smtClean="0">
                  <a:sym typeface="Wingdings 3"/>
                </a:rPr>
                <a:t>= </a:t>
              </a:r>
              <a:r>
                <a:rPr lang="de-DE" altLang="de-DE" sz="1400" b="1" dirty="0" smtClean="0"/>
                <a:t>BILDUNG</a:t>
              </a:r>
              <a:endParaRPr lang="de-DE" altLang="de-DE" sz="1400" b="1" dirty="0"/>
            </a:p>
          </p:txBody>
        </p:sp>
        <p:sp>
          <p:nvSpPr>
            <p:cNvPr id="20" name="Rechteck 19"/>
            <p:cNvSpPr>
              <a:spLocks noChangeArrowheads="1"/>
            </p:cNvSpPr>
            <p:nvPr/>
          </p:nvSpPr>
          <p:spPr bwMode="auto">
            <a:xfrm>
              <a:off x="3444875" y="1218977"/>
              <a:ext cx="1493838" cy="3206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latin typeface="+mn-lt"/>
                  <a:ea typeface="+mn-ea"/>
                </a:rPr>
                <a:t>Hohes Tempo</a:t>
              </a:r>
            </a:p>
          </p:txBody>
        </p:sp>
        <p:sp>
          <p:nvSpPr>
            <p:cNvPr id="21" name="Rechteck 20"/>
            <p:cNvSpPr>
              <a:spLocks noChangeArrowheads="1"/>
            </p:cNvSpPr>
            <p:nvPr/>
          </p:nvSpPr>
          <p:spPr bwMode="auto">
            <a:xfrm>
              <a:off x="3131840" y="5265804"/>
              <a:ext cx="1879600" cy="3540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tIns="36000" anchor="ctr"/>
            <a:lstStyle/>
            <a:p>
              <a:pPr algn="ctr">
                <a:defRPr/>
              </a:pPr>
              <a:r>
                <a:rPr lang="de-DE" sz="1400" b="1" dirty="0">
                  <a:latin typeface="+mn-lt"/>
                  <a:ea typeface="+mn-ea"/>
                </a:rPr>
                <a:t>verlangsamtes Tempo</a:t>
              </a:r>
            </a:p>
          </p:txBody>
        </p:sp>
        <p:sp>
          <p:nvSpPr>
            <p:cNvPr id="22" name="Rechteck 21"/>
            <p:cNvSpPr>
              <a:spLocks noChangeArrowheads="1"/>
            </p:cNvSpPr>
            <p:nvPr/>
          </p:nvSpPr>
          <p:spPr bwMode="auto">
            <a:xfrm>
              <a:off x="5075238" y="1196752"/>
              <a:ext cx="1493837" cy="32067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latin typeface="+mn-lt"/>
                  <a:ea typeface="+mn-ea"/>
                </a:rPr>
                <a:t>ohne Hilfe</a:t>
              </a:r>
            </a:p>
          </p:txBody>
        </p:sp>
        <p:sp>
          <p:nvSpPr>
            <p:cNvPr id="23" name="Rechteck 22"/>
            <p:cNvSpPr>
              <a:spLocks noChangeArrowheads="1"/>
            </p:cNvSpPr>
            <p:nvPr/>
          </p:nvSpPr>
          <p:spPr bwMode="auto">
            <a:xfrm>
              <a:off x="5167313" y="5259164"/>
              <a:ext cx="1492250" cy="31908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B6DCDF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400" b="1" dirty="0">
                  <a:latin typeface="+mn-lt"/>
                  <a:ea typeface="+mn-ea"/>
                </a:rPr>
                <a:t>mit Hilfe</a:t>
              </a:r>
            </a:p>
          </p:txBody>
        </p:sp>
        <p:sp>
          <p:nvSpPr>
            <p:cNvPr id="25" name="Abgerundetes Rechteck 24"/>
            <p:cNvSpPr>
              <a:spLocks noChangeArrowheads="1"/>
            </p:cNvSpPr>
            <p:nvPr/>
          </p:nvSpPr>
          <p:spPr bwMode="auto">
            <a:xfrm>
              <a:off x="2843808" y="3594224"/>
              <a:ext cx="1403350" cy="6477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rgbClr val="B6DCDF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de-DE" sz="1400" b="1" dirty="0" smtClean="0">
                  <a:cs typeface="Arial" panose="020B0604020202020204" pitchFamily="34" charset="0"/>
                </a:rPr>
                <a:t>Freiarbeit /</a:t>
              </a:r>
              <a:br>
                <a:rPr lang="de-DE" sz="1400" b="1" dirty="0" smtClean="0">
                  <a:cs typeface="Arial" panose="020B0604020202020204" pitchFamily="34" charset="0"/>
                </a:rPr>
              </a:br>
              <a:r>
                <a:rPr lang="de-DE" sz="1400" b="1" dirty="0" smtClean="0">
                  <a:cs typeface="Arial" panose="020B0604020202020204" pitchFamily="34" charset="0"/>
                </a:rPr>
                <a:t>Wochenplan</a:t>
              </a:r>
              <a:endParaRPr lang="de-DE" sz="14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24" name="Textfeld 23"/>
          <p:cNvSpPr txBox="1"/>
          <p:nvPr/>
        </p:nvSpPr>
        <p:spPr>
          <a:xfrm>
            <a:off x="251520" y="548680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5. Geeignete offene Aufgabenstellungen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0856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548680"/>
            <a:ext cx="856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/>
              <a:t>Offene Aufgabenstellungen, offene Aufgabenformate, kognitiv aktivierende Aufgaben, inszenierte Lernumgebungen -</a:t>
            </a:r>
            <a:endParaRPr lang="de-DE" sz="2200" b="1" dirty="0"/>
          </a:p>
        </p:txBody>
      </p:sp>
      <p:pic>
        <p:nvPicPr>
          <p:cNvPr id="3" name="Bild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2202500"/>
            <a:ext cx="4320480" cy="275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51520" y="5082820"/>
            <a:ext cx="87129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/>
              <a:t>„Alle Schülerinnen und Schüler können ihre unterschiedlichen Fähigkeiten, ihre vielfältigen Lösungsideen, ihre individuellen Strategien und Darstellungsweisen einbringen.“ (Hirt/</a:t>
            </a:r>
            <a:r>
              <a:rPr lang="de-DE" sz="2200" dirty="0" err="1" smtClean="0"/>
              <a:t>Wälti</a:t>
            </a:r>
            <a:r>
              <a:rPr lang="de-DE" sz="2200" dirty="0" smtClean="0"/>
              <a:t>)</a:t>
            </a:r>
            <a:endParaRPr lang="de-DE" sz="2200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1340768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dirty="0" smtClean="0"/>
              <a:t>hierbei handelt es sich um differenzierende Aufgabenstellungen und um die Öffnung des Unterrichts innerhalb der verschiedenen Fächer.</a:t>
            </a:r>
          </a:p>
        </p:txBody>
      </p:sp>
    </p:spTree>
    <p:extLst>
      <p:ext uri="{BB962C8B-B14F-4D97-AF65-F5344CB8AC3E}">
        <p14:creationId xmlns:p14="http://schemas.microsoft.com/office/powerpoint/2010/main" val="23969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673532"/>
            <a:ext cx="86409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/>
              <a:t>6</a:t>
            </a:r>
            <a:r>
              <a:rPr lang="de-DE" sz="2800" b="1" dirty="0" smtClean="0"/>
              <a:t>. Resümee und Perspektiven</a:t>
            </a:r>
            <a:endParaRPr lang="de-DE" sz="2800" b="1" dirty="0"/>
          </a:p>
        </p:txBody>
      </p:sp>
      <p:sp>
        <p:nvSpPr>
          <p:cNvPr id="6" name="AutoShape 2" descr="https://oaklandschoolsmi.files.wordpress.com/2014/08/john-hattie.png"/>
          <p:cNvSpPr>
            <a:spLocks noChangeAspect="1" noChangeArrowheads="1"/>
          </p:cNvSpPr>
          <p:nvPr/>
        </p:nvSpPr>
        <p:spPr bwMode="auto">
          <a:xfrm>
            <a:off x="63500" y="-136525"/>
            <a:ext cx="478155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53332" y="5877272"/>
            <a:ext cx="8639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Leseempfehlung: Klaus </a:t>
            </a:r>
            <a:r>
              <a:rPr lang="de-DE" dirty="0" err="1" smtClean="0"/>
              <a:t>Zierer</a:t>
            </a:r>
            <a:r>
              <a:rPr lang="de-DE" dirty="0" smtClean="0"/>
              <a:t>, Hattie für gestresste Lehrer, 2015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53332" y="2353344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John Hattie</a:t>
            </a:r>
            <a:endParaRPr lang="de-DE" dirty="0"/>
          </a:p>
        </p:txBody>
      </p:sp>
      <p:sp>
        <p:nvSpPr>
          <p:cNvPr id="3" name="Abgerundete rechteckige Legende 2"/>
          <p:cNvSpPr/>
          <p:nvPr/>
        </p:nvSpPr>
        <p:spPr>
          <a:xfrm>
            <a:off x="2454274" y="1484784"/>
            <a:ext cx="6438205" cy="2520280"/>
          </a:xfrm>
          <a:prstGeom prst="wedgeRoundRectCallout">
            <a:avLst>
              <a:gd name="adj1" fmla="val -62150"/>
              <a:gd name="adj2" fmla="val 5879"/>
              <a:gd name="adj3" fmla="val 16667"/>
            </a:avLst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dirty="0"/>
          </a:p>
          <a:p>
            <a:endParaRPr lang="de-DE" sz="2000" dirty="0" smtClean="0">
              <a:solidFill>
                <a:prstClr val="black"/>
              </a:solidFill>
              <a:latin typeface="Arial" pitchFamily="34" charset="0"/>
            </a:endParaRPr>
          </a:p>
          <a:p>
            <a:endParaRPr lang="de-DE" sz="2000" dirty="0">
              <a:solidFill>
                <a:prstClr val="black"/>
              </a:solidFill>
              <a:latin typeface="Arial" pitchFamily="34" charset="0"/>
            </a:endParaRPr>
          </a:p>
          <a:p>
            <a:r>
              <a:rPr lang="de-DE" sz="2000" dirty="0" smtClean="0">
                <a:solidFill>
                  <a:prstClr val="black"/>
                </a:solidFill>
                <a:latin typeface="Arial" pitchFamily="34" charset="0"/>
              </a:rPr>
              <a:t>Der </a:t>
            </a:r>
            <a:r>
              <a:rPr lang="de-DE" sz="2000" dirty="0">
                <a:solidFill>
                  <a:prstClr val="black"/>
                </a:solidFill>
                <a:latin typeface="Arial" pitchFamily="34" charset="0"/>
              </a:rPr>
              <a:t>Einfluss der Lehrperson auf die schulische Leistung der Lernenden ist sehr groß. Er hängt vor allem von der wechselseitigen Durchdringung der Fachkompetenz, der pädagogischen Kompetenz und der didaktischen Kompetenz ab – und der daraus resultierenden Leidenschaft, mit der die Lehrperson ihren Schülerinnen und Schülern </a:t>
            </a:r>
            <a:r>
              <a:rPr lang="de-DE" sz="2000" dirty="0" smtClean="0">
                <a:solidFill>
                  <a:prstClr val="black"/>
                </a:solidFill>
                <a:latin typeface="Arial" pitchFamily="34" charset="0"/>
              </a:rPr>
              <a:t>begegnet!</a:t>
            </a:r>
            <a:endParaRPr lang="de-DE" sz="2000" b="1" dirty="0">
              <a:sym typeface="Wingdings 3"/>
            </a:endParaRPr>
          </a:p>
          <a:p>
            <a:r>
              <a:rPr lang="de-DE" dirty="0">
                <a:sym typeface="Wingdings 3"/>
              </a:rPr>
              <a:t>Dabei ist der Plural wichtig: Es ist nicht der Einzelkämpfer, der gefragt ist, sondern die Kooperation zwischen den Lehrpersonen und allen am Bildungs-und Erziehungsprozess Beteiligten.</a:t>
            </a:r>
          </a:p>
        </p:txBody>
      </p:sp>
      <p:sp>
        <p:nvSpPr>
          <p:cNvPr id="4" name="Rechteck 3"/>
          <p:cNvSpPr/>
          <p:nvPr/>
        </p:nvSpPr>
        <p:spPr>
          <a:xfrm>
            <a:off x="202009" y="4293096"/>
            <a:ext cx="81509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200" b="1" dirty="0">
                <a:solidFill>
                  <a:prstClr val="black"/>
                </a:solidFill>
                <a:sym typeface="Wingdings 3"/>
              </a:rPr>
              <a:t>Auf die Lehrpersonen kommt es an!</a:t>
            </a:r>
          </a:p>
          <a:p>
            <a:pPr lvl="0"/>
            <a:r>
              <a:rPr lang="de-DE" sz="2000" dirty="0">
                <a:solidFill>
                  <a:prstClr val="black"/>
                </a:solidFill>
                <a:sym typeface="Wingdings 3"/>
              </a:rPr>
              <a:t>Dabei ist der Plural wichtig: Es ist nicht der Einzelkämpfer, der gefragt ist, sondern die Kooperation zwischen den Lehrpersonen und allen am Bildungs-und Erziehungsprozess Beteiligten.</a:t>
            </a:r>
          </a:p>
        </p:txBody>
      </p:sp>
    </p:spTree>
    <p:extLst>
      <p:ext uri="{BB962C8B-B14F-4D97-AF65-F5344CB8AC3E}">
        <p14:creationId xmlns:p14="http://schemas.microsoft.com/office/powerpoint/2010/main" val="19662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51521" y="234888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sym typeface="Wingdings 3"/>
              </a:rPr>
              <a:t>Eine der </a:t>
            </a:r>
            <a:r>
              <a:rPr lang="de-DE" sz="2400" dirty="0"/>
              <a:t>Kernbotschaften aus John Hatties „Visible Learning“.</a:t>
            </a:r>
          </a:p>
          <a:p>
            <a:pPr algn="ctr"/>
            <a:endParaRPr lang="de-DE" sz="2400" b="1" dirty="0" smtClean="0"/>
          </a:p>
          <a:p>
            <a:pPr algn="ctr"/>
            <a:r>
              <a:rPr lang="de-DE" sz="2400" b="1" dirty="0" smtClean="0"/>
              <a:t>Eine Grundbedingung für erfolgreiches Lernen ist die Kenntnis der Lernvoraussetzungen (Vorwissen und Vorerfahrungen) der Schülerinnen und Schüler und eine entsprechende Passung des Unterrichts.</a:t>
            </a:r>
            <a:endParaRPr lang="de-DE" sz="24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51521" y="5661248"/>
            <a:ext cx="8640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 </a:t>
            </a:r>
            <a:r>
              <a:rPr lang="de-DE" sz="2000" b="1" dirty="0" smtClean="0">
                <a:solidFill>
                  <a:schemeClr val="tx2"/>
                </a:solidFill>
                <a:sym typeface="Wingdings 3"/>
              </a:rPr>
              <a:t>BP 2016: Denkanstöße</a:t>
            </a:r>
            <a:endParaRPr lang="de-DE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23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404664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7. Regionale Unterstützungsangebote </a:t>
            </a:r>
            <a:r>
              <a:rPr lang="de-DE" sz="2800" b="1" dirty="0"/>
              <a:t>f</a:t>
            </a:r>
            <a:r>
              <a:rPr lang="de-DE" sz="2800" b="1" dirty="0" smtClean="0"/>
              <a:t>ür Schulen und Lehrkräfte</a:t>
            </a:r>
            <a:endParaRPr lang="de-DE" sz="2800" b="1" dirty="0"/>
          </a:p>
        </p:txBody>
      </p:sp>
      <p:sp>
        <p:nvSpPr>
          <p:cNvPr id="7" name="Abgerundete rechteckige Legende 6"/>
          <p:cNvSpPr/>
          <p:nvPr/>
        </p:nvSpPr>
        <p:spPr>
          <a:xfrm>
            <a:off x="251520" y="1340768"/>
            <a:ext cx="8640960" cy="1008112"/>
          </a:xfrm>
          <a:prstGeom prst="wedgeRoundRectCallout">
            <a:avLst>
              <a:gd name="adj1" fmla="val -44704"/>
              <a:gd name="adj2" fmla="val 672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dirty="0"/>
              <a:t>„Um wirksam zu sein, müssen neue Lehrpläne flankiert werden von konkreten Handlungsempfehlungen und Fortbildungen, die die neue Botschaft bewusst und nachvollziehbar machen.“</a:t>
            </a:r>
          </a:p>
        </p:txBody>
      </p:sp>
      <p:sp>
        <p:nvSpPr>
          <p:cNvPr id="9" name="Textfeld 3"/>
          <p:cNvSpPr txBox="1">
            <a:spLocks noChangeArrowheads="1"/>
          </p:cNvSpPr>
          <p:nvPr/>
        </p:nvSpPr>
        <p:spPr bwMode="auto">
          <a:xfrm>
            <a:off x="171561" y="2564904"/>
            <a:ext cx="86963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b="1" dirty="0" smtClean="0">
                <a:latin typeface="Calibri"/>
                <a:cs typeface="Calibri"/>
              </a:rPr>
              <a:t>Implementierung - Fortbildungskonzeption</a:t>
            </a:r>
            <a:endParaRPr lang="de-DE" sz="2000" b="1" dirty="0">
              <a:latin typeface="Calibri"/>
              <a:cs typeface="Calibri"/>
            </a:endParaRPr>
          </a:p>
        </p:txBody>
      </p:sp>
      <p:sp>
        <p:nvSpPr>
          <p:cNvPr id="11" name="Eine Ecke des Rechtecks schneiden 10"/>
          <p:cNvSpPr/>
          <p:nvPr/>
        </p:nvSpPr>
        <p:spPr>
          <a:xfrm>
            <a:off x="487275" y="2996952"/>
            <a:ext cx="1959988" cy="2708657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ine Ecke des Rechtecks schneiden 11"/>
          <p:cNvSpPr/>
          <p:nvPr/>
        </p:nvSpPr>
        <p:spPr>
          <a:xfrm>
            <a:off x="2499039" y="2996952"/>
            <a:ext cx="2020684" cy="2708657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ine Ecke des Rechtecks schneiden 12"/>
          <p:cNvSpPr/>
          <p:nvPr/>
        </p:nvSpPr>
        <p:spPr>
          <a:xfrm>
            <a:off x="4572000" y="2996951"/>
            <a:ext cx="1973286" cy="2708657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ine Ecke des Rechtecks schneiden 13"/>
          <p:cNvSpPr/>
          <p:nvPr/>
        </p:nvSpPr>
        <p:spPr>
          <a:xfrm>
            <a:off x="6607955" y="2996952"/>
            <a:ext cx="1975619" cy="2708657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s Rechteck 14"/>
          <p:cNvSpPr/>
          <p:nvPr/>
        </p:nvSpPr>
        <p:spPr>
          <a:xfrm>
            <a:off x="592769" y="5229200"/>
            <a:ext cx="1674975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RP, SSA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2614337" y="5229200"/>
            <a:ext cx="180020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Fachberater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6804248" y="5229200"/>
            <a:ext cx="1643943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Lehrkräfte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557948" y="3362156"/>
            <a:ext cx="1822145" cy="30976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Schulleitungen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2771800" y="3356992"/>
            <a:ext cx="1648783" cy="332392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Kollegien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4860032" y="3356992"/>
            <a:ext cx="1642626" cy="334194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Lehrkräfte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6732240" y="3349165"/>
            <a:ext cx="1715951" cy="511883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Einzelne Schulen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618847" y="3935958"/>
            <a:ext cx="1917100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Bildungsplan-nachmittage II</a:t>
            </a:r>
          </a:p>
          <a:p>
            <a:pPr algn="ctr"/>
            <a:r>
              <a:rPr lang="de-DE" sz="1600" dirty="0" err="1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SchiLF</a:t>
            </a:r>
            <a:r>
              <a:rPr lang="de-DE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de-DE" sz="16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Fachfortbildungen</a:t>
            </a:r>
            <a:endParaRPr lang="de-DE" sz="16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6733834" y="4149080"/>
            <a:ext cx="1917100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Weitergabe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de-DE" sz="16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Diskussion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87274" y="3861048"/>
            <a:ext cx="1968375" cy="10772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dk1"/>
                </a:solidFill>
                <a:cs typeface="Arial" panose="020B0604020202020204" pitchFamily="34" charset="0"/>
              </a:rPr>
              <a:t>Intention</a:t>
            </a:r>
            <a:r>
              <a:rPr lang="de-DE" sz="1600" dirty="0" smtClean="0">
                <a:cs typeface="Arial" panose="020B0604020202020204" pitchFamily="34" charset="0"/>
              </a:rPr>
              <a:t> der Bildungspläne, Fortbildungs-konzeption</a:t>
            </a:r>
            <a:endParaRPr lang="de-DE" sz="1600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412933" y="2824818"/>
            <a:ext cx="316150" cy="3161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Ellipse 26"/>
          <p:cNvSpPr/>
          <p:nvPr/>
        </p:nvSpPr>
        <p:spPr>
          <a:xfrm>
            <a:off x="2455650" y="2924944"/>
            <a:ext cx="316150" cy="3161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4543882" y="2896826"/>
            <a:ext cx="316150" cy="3161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6516216" y="2896826"/>
            <a:ext cx="316150" cy="31615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4661616" y="5229200"/>
            <a:ext cx="1800200" cy="3600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Fachberater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612012" y="4110171"/>
            <a:ext cx="195998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de-DE" sz="1600" dirty="0" smtClean="0">
                <a:solidFill>
                  <a:schemeClr val="dk1"/>
                </a:solidFill>
                <a:cs typeface="Arial" panose="020B0604020202020204" pitchFamily="34" charset="0"/>
              </a:rPr>
              <a:t>Bildungsplan-</a:t>
            </a:r>
            <a:br>
              <a:rPr lang="de-DE" sz="1600" dirty="0" smtClean="0">
                <a:solidFill>
                  <a:schemeClr val="dk1"/>
                </a:solidFill>
                <a:cs typeface="Arial" panose="020B0604020202020204" pitchFamily="34" charset="0"/>
              </a:rPr>
            </a:br>
            <a:r>
              <a:rPr lang="de-DE" sz="1600" dirty="0" err="1" smtClean="0">
                <a:solidFill>
                  <a:schemeClr val="dk1"/>
                </a:solidFill>
                <a:cs typeface="Arial" panose="020B0604020202020204" pitchFamily="34" charset="0"/>
              </a:rPr>
              <a:t>nachmittage</a:t>
            </a:r>
            <a:r>
              <a:rPr lang="de-DE" sz="1600" dirty="0" smtClean="0">
                <a:solidFill>
                  <a:schemeClr val="dk1"/>
                </a:solidFill>
                <a:cs typeface="Arial" panose="020B0604020202020204" pitchFamily="34" charset="0"/>
              </a:rPr>
              <a:t> I</a:t>
            </a:r>
          </a:p>
          <a:p>
            <a:pPr algn="ctr"/>
            <a:endParaRPr lang="de-DE" sz="1600" dirty="0">
              <a:solidFill>
                <a:schemeClr val="dk1"/>
              </a:solidFill>
              <a:cs typeface="Arial" panose="020B0604020202020204" pitchFamily="34" charset="0"/>
            </a:endParaRPr>
          </a:p>
        </p:txBody>
      </p:sp>
      <p:sp>
        <p:nvSpPr>
          <p:cNvPr id="32" name="Shape 148"/>
          <p:cNvSpPr/>
          <p:nvPr/>
        </p:nvSpPr>
        <p:spPr>
          <a:xfrm>
            <a:off x="521871" y="5805264"/>
            <a:ext cx="8044022" cy="504056"/>
          </a:xfrm>
          <a:prstGeom prst="rightArrow">
            <a:avLst>
              <a:gd name="adj1" fmla="val 51477"/>
              <a:gd name="adj2" fmla="val 54094"/>
            </a:avLst>
          </a:prstGeom>
          <a:gradFill flip="none" rotWithShape="1"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/>
          <a:extLst>
            <a:ext uri="{C572A759-6A51-4108-AA02-DFA0A04FC94B}">
              <ma14:wrappingTextBoxFlag xmlns:ma14="http://schemas.microsoft.com/office/mac/drawingml/2011/main" xmlns="" xmlns:mv="urn:schemas-microsoft-com:mac:vml" xmlns:mc="http://schemas.openxmlformats.org/markup-compatibility/2006" val="1"/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35719" tIns="35719" rIns="35719" bIns="35719" numCol="1" anchor="ctr">
            <a:noAutofit/>
          </a:bodyPr>
          <a:lstStyle>
            <a:lvl1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  <a:effectLst/>
              </a:defRPr>
            </a:pPr>
            <a:r>
              <a:rPr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Schulentwicklungsprozess</a:t>
            </a:r>
            <a:r>
              <a:rPr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0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51520" y="1196752"/>
            <a:ext cx="8568952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2000" b="1" dirty="0"/>
              <a:t>Im praktischen Teil</a:t>
            </a:r>
            <a:r>
              <a:rPr lang="de-DE" sz="2000" dirty="0"/>
              <a:t> geht es um geeignete  Aufgaben, die Lern- und Entwicklungsprozesse bei allen Schülern auslösen und fördern.              </a:t>
            </a:r>
            <a:r>
              <a:rPr lang="de-DE" sz="2000" dirty="0" smtClean="0"/>
              <a:t>  Die </a:t>
            </a:r>
            <a:r>
              <a:rPr lang="de-DE" sz="2000" dirty="0"/>
              <a:t>Fachberater zeigen an Beispielen zu konkreten Themen aus dem neuen Bildungsplan, wie solche Aufgaben(-stellungen) in Deutsch, Mathematik, Englisch, Sachunterricht  aussehen können und wie die Lehrkraft sie selber </a:t>
            </a:r>
            <a:r>
              <a:rPr lang="de-DE" sz="2000" dirty="0" smtClean="0"/>
              <a:t>(weiter-)entwickeln kann.</a:t>
            </a:r>
            <a:endParaRPr lang="de-DE" sz="2000" dirty="0"/>
          </a:p>
        </p:txBody>
      </p:sp>
      <p:sp>
        <p:nvSpPr>
          <p:cNvPr id="3" name="Textfeld 2"/>
          <p:cNvSpPr txBox="1"/>
          <p:nvPr/>
        </p:nvSpPr>
        <p:spPr>
          <a:xfrm>
            <a:off x="251520" y="3388350"/>
            <a:ext cx="79928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000" dirty="0" smtClean="0"/>
              <a:t>Deutsch: Frau Beuter, Frau Deeth, Frau Witzemann-Sjögren</a:t>
            </a:r>
          </a:p>
          <a:p>
            <a:pPr>
              <a:spcBef>
                <a:spcPts val="1200"/>
              </a:spcBef>
            </a:pPr>
            <a:r>
              <a:rPr lang="de-DE" sz="2000" dirty="0" smtClean="0"/>
              <a:t>Mathematik: Frau Burkhardt, Frau Haid, Frau Kastl</a:t>
            </a:r>
          </a:p>
          <a:p>
            <a:pPr>
              <a:spcBef>
                <a:spcPts val="1200"/>
              </a:spcBef>
            </a:pPr>
            <a:r>
              <a:rPr lang="de-DE" sz="2000" dirty="0" smtClean="0"/>
              <a:t>Englisch: Frau Lorch, Frau Schrödter</a:t>
            </a:r>
          </a:p>
          <a:p>
            <a:pPr>
              <a:spcBef>
                <a:spcPts val="1200"/>
              </a:spcBef>
            </a:pPr>
            <a:r>
              <a:rPr lang="de-DE" sz="2000" dirty="0" smtClean="0"/>
              <a:t>Sachunterricht: Frau </a:t>
            </a:r>
            <a:r>
              <a:rPr lang="de-DE" sz="2000" dirty="0" err="1" smtClean="0"/>
              <a:t>Kleinmaier</a:t>
            </a:r>
            <a:r>
              <a:rPr lang="de-DE" sz="2000" dirty="0" smtClean="0"/>
              <a:t>, Frau Straub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536392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i="1" dirty="0" smtClean="0"/>
              <a:t>Mit integrierter Kaffeepause – Ende in den Fachgruppen</a:t>
            </a:r>
            <a:endParaRPr lang="de-DE" sz="2000" i="1" dirty="0"/>
          </a:p>
        </p:txBody>
      </p:sp>
      <p:sp>
        <p:nvSpPr>
          <p:cNvPr id="5" name="Textfeld 4"/>
          <p:cNvSpPr txBox="1"/>
          <p:nvPr/>
        </p:nvSpPr>
        <p:spPr>
          <a:xfrm>
            <a:off x="251520" y="52951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Weiterer Ablauf des Nachmittags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7005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51520" y="692696"/>
            <a:ext cx="74723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3200" b="1" dirty="0" smtClean="0"/>
              <a:t>Herausforderung Heterogenität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51520" y="1465614"/>
            <a:ext cx="8637512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1200"/>
              </a:spcBef>
              <a:buFontTx/>
              <a:buAutoNum type="arabicPeriod"/>
            </a:pPr>
            <a:r>
              <a:rPr lang="de-DE" altLang="de-DE" sz="2400" dirty="0" smtClean="0"/>
              <a:t>Der Bildungsplan 2016 - Aufgabe und Anlass</a:t>
            </a:r>
            <a:endParaRPr lang="de-DE" altLang="de-DE" sz="2400" dirty="0"/>
          </a:p>
          <a:p>
            <a:pPr eaLnBrk="1" hangingPunct="1">
              <a:spcBef>
                <a:spcPts val="1200"/>
              </a:spcBef>
              <a:buFontTx/>
              <a:buAutoNum type="arabicPeriod"/>
            </a:pPr>
            <a:r>
              <a:rPr lang="de-DE" altLang="de-DE" sz="2400" dirty="0" smtClean="0"/>
              <a:t>Bildungsziele der Schule</a:t>
            </a:r>
          </a:p>
          <a:p>
            <a:pPr eaLnBrk="1" hangingPunct="1">
              <a:spcBef>
                <a:spcPts val="1200"/>
              </a:spcBef>
              <a:buFontTx/>
              <a:buAutoNum type="arabicPeriod"/>
            </a:pPr>
            <a:r>
              <a:rPr lang="de-DE" altLang="de-DE" sz="2400" dirty="0" smtClean="0"/>
              <a:t>Die Heterogenität unserer Schülerinnen und Schüler</a:t>
            </a:r>
          </a:p>
          <a:p>
            <a:pPr eaLnBrk="1" hangingPunct="1">
              <a:spcBef>
                <a:spcPts val="1200"/>
              </a:spcBef>
              <a:buFontTx/>
              <a:buAutoNum type="arabicPeriod"/>
            </a:pPr>
            <a:r>
              <a:rPr lang="de-DE" altLang="de-DE" sz="2400" dirty="0" smtClean="0"/>
              <a:t>Individualisierung als Antwort auf Heterogenität</a:t>
            </a:r>
          </a:p>
          <a:p>
            <a:pPr eaLnBrk="1" hangingPunct="1">
              <a:spcBef>
                <a:spcPts val="1200"/>
              </a:spcBef>
              <a:buFontTx/>
              <a:buAutoNum type="arabicPeriod"/>
            </a:pPr>
            <a:r>
              <a:rPr lang="de-DE" altLang="de-DE" sz="2400" dirty="0" smtClean="0"/>
              <a:t>Geeignete offene Aufgabenstellungen </a:t>
            </a:r>
          </a:p>
          <a:p>
            <a:pPr marL="0" indent="0" eaLnBrk="1" hangingPunct="1">
              <a:spcBef>
                <a:spcPts val="1200"/>
              </a:spcBef>
            </a:pPr>
            <a:r>
              <a:rPr lang="de-DE" altLang="de-DE" sz="2400" dirty="0" smtClean="0"/>
              <a:t>6. </a:t>
            </a:r>
            <a:r>
              <a:rPr lang="de-DE" altLang="de-DE" sz="2400" dirty="0"/>
              <a:t>Resümee und Perspektiven  </a:t>
            </a:r>
            <a:r>
              <a:rPr lang="de-DE" altLang="de-DE" sz="2400" dirty="0" smtClean="0"/>
              <a:t>                                                    </a:t>
            </a:r>
            <a:br>
              <a:rPr lang="de-DE" altLang="de-DE" sz="2400" dirty="0" smtClean="0"/>
            </a:br>
            <a:r>
              <a:rPr lang="de-DE" altLang="de-DE" sz="2400" dirty="0" smtClean="0"/>
              <a:t>    „Auf </a:t>
            </a:r>
            <a:r>
              <a:rPr lang="de-DE" altLang="de-DE" sz="2400" dirty="0"/>
              <a:t>die Lehrpersonen kommt es an!“ (John Hattie</a:t>
            </a:r>
            <a:r>
              <a:rPr lang="de-DE" altLang="de-DE" sz="2400" dirty="0" smtClean="0"/>
              <a:t>)      </a:t>
            </a:r>
            <a:endParaRPr lang="de-DE" altLang="de-DE" sz="2400" dirty="0"/>
          </a:p>
          <a:p>
            <a:pPr marL="0" indent="0" eaLnBrk="1" hangingPunct="1">
              <a:spcBef>
                <a:spcPts val="1200"/>
              </a:spcBef>
            </a:pPr>
            <a:r>
              <a:rPr lang="de-DE" altLang="de-DE" sz="2400" dirty="0" smtClean="0"/>
              <a:t>7. Regionale </a:t>
            </a:r>
            <a:r>
              <a:rPr lang="de-DE" altLang="de-DE" sz="2400" dirty="0"/>
              <a:t>Unterstützungsangebote </a:t>
            </a:r>
            <a:r>
              <a:rPr lang="de-DE" altLang="de-DE" sz="2400" dirty="0" smtClean="0"/>
              <a:t>für Schulen und     </a:t>
            </a:r>
            <a:br>
              <a:rPr lang="de-DE" altLang="de-DE" sz="2400" dirty="0" smtClean="0"/>
            </a:br>
            <a:r>
              <a:rPr lang="de-DE" altLang="de-DE" sz="2400" dirty="0" smtClean="0"/>
              <a:t>    Lehrkräfte</a:t>
            </a:r>
            <a:endParaRPr lang="de-DE" alt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4"/>
          <p:cNvSpPr txBox="1">
            <a:spLocks noChangeArrowheads="1"/>
          </p:cNvSpPr>
          <p:nvPr/>
        </p:nvSpPr>
        <p:spPr bwMode="auto">
          <a:xfrm>
            <a:off x="146049" y="476672"/>
            <a:ext cx="88904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altLang="de-DE" sz="2800" b="1" dirty="0" smtClean="0"/>
              <a:t>1. Der </a:t>
            </a:r>
            <a:r>
              <a:rPr lang="de-DE" altLang="de-DE" sz="2800" b="1" dirty="0"/>
              <a:t>Bildungsplan 2016 -</a:t>
            </a:r>
            <a:r>
              <a:rPr lang="de-DE" altLang="de-DE" sz="2800" b="1" dirty="0" smtClean="0"/>
              <a:t> Aufgaben und Anlass</a:t>
            </a:r>
            <a:endParaRPr lang="de-DE" altLang="de-DE" sz="28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251520" y="980728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2400" b="1" dirty="0" smtClean="0"/>
              <a:t>Aufgabe</a:t>
            </a:r>
            <a:r>
              <a:rPr lang="de-DE" sz="2400" dirty="0" smtClean="0"/>
              <a:t> eines Bildungsplans</a:t>
            </a:r>
            <a:r>
              <a:rPr lang="de-DE" sz="2400" dirty="0"/>
              <a:t> </a:t>
            </a:r>
            <a:r>
              <a:rPr lang="de-DE" sz="2400" dirty="0" smtClean="0"/>
              <a:t>ist die Formulierung von Bildungszielen für die Schule als Bildungsstätte mit einem Erziehungs- und Bildungsauftrag.</a:t>
            </a:r>
            <a:br>
              <a:rPr lang="de-DE" sz="2400" dirty="0" smtClean="0"/>
            </a:br>
            <a:r>
              <a:rPr lang="de-DE" sz="2400" b="1" dirty="0" smtClean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b="1" dirty="0" smtClean="0">
                <a:solidFill>
                  <a:schemeClr val="tx2"/>
                </a:solidFill>
              </a:rPr>
              <a:t>BP 2016: Prozess- und inhaltsbezogene Kompetenzen</a:t>
            </a:r>
            <a:endParaRPr lang="de-DE" sz="2400" b="1" dirty="0">
              <a:solidFill>
                <a:schemeClr val="tx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520" y="4725144"/>
            <a:ext cx="8784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Bildungsplan 2016 tritt in Kraft ab Schuljahr 2016/17 für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de-DE" sz="2200" dirty="0" smtClean="0"/>
              <a:t>Grundschule in Kl. 1/2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de-DE" sz="2200" dirty="0" smtClean="0"/>
              <a:t>Gemeinsamer Bildungsplan für die Sekundarstufe I in Kl. 5/6</a:t>
            </a:r>
          </a:p>
          <a:p>
            <a:pPr marL="342900" indent="-342900">
              <a:spcBef>
                <a:spcPts val="0"/>
              </a:spcBef>
              <a:buFontTx/>
              <a:buChar char="-"/>
            </a:pPr>
            <a:r>
              <a:rPr lang="de-DE" sz="2200" dirty="0" smtClean="0"/>
              <a:t>Gymnasium in Kl. 5/6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0836" y="3388350"/>
            <a:ext cx="136815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John Hattie</a:t>
            </a:r>
            <a:endParaRPr lang="de-DE" dirty="0"/>
          </a:p>
        </p:txBody>
      </p:sp>
      <p:sp>
        <p:nvSpPr>
          <p:cNvPr id="6" name="Abgerundete rechteckige Legende 5"/>
          <p:cNvSpPr/>
          <p:nvPr/>
        </p:nvSpPr>
        <p:spPr>
          <a:xfrm>
            <a:off x="2483511" y="2780928"/>
            <a:ext cx="5934149" cy="1584176"/>
          </a:xfrm>
          <a:prstGeom prst="wedgeRoundRectCallout">
            <a:avLst>
              <a:gd name="adj1" fmla="val -65304"/>
              <a:gd name="adj2" fmla="val 754"/>
              <a:gd name="adj3" fmla="val 16667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„Ich möchte wissen, was man tun kann, damit Schüler die größten Lernfortschritte machen. Das muss der Maßstab sein für jede Art von Schulreform.“</a:t>
            </a:r>
            <a:endParaRPr lang="de-DE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2809982" y="2657865"/>
            <a:ext cx="3202177" cy="2295085"/>
            <a:chOff x="2809982" y="2657865"/>
            <a:chExt cx="3202177" cy="2295085"/>
          </a:xfrm>
        </p:grpSpPr>
        <p:sp>
          <p:nvSpPr>
            <p:cNvPr id="7" name="Rechteck 6"/>
            <p:cNvSpPr/>
            <p:nvPr/>
          </p:nvSpPr>
          <p:spPr bwMode="auto">
            <a:xfrm>
              <a:off x="2809982" y="2657865"/>
              <a:ext cx="3202177" cy="22950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/>
            </a:p>
            <a:p>
              <a:pPr algn="ctr">
                <a:defRPr/>
              </a:pPr>
              <a:endParaRPr lang="de-DE" dirty="0"/>
            </a:p>
            <a:p>
              <a:pPr algn="ctr">
                <a:defRPr/>
              </a:pPr>
              <a:endParaRPr lang="de-DE" dirty="0"/>
            </a:p>
            <a:p>
              <a:pPr algn="ctr">
                <a:defRPr/>
              </a:pPr>
              <a:endParaRPr lang="de-DE" dirty="0"/>
            </a:p>
            <a:p>
              <a:pPr algn="ctr">
                <a:defRPr/>
              </a:pPr>
              <a:r>
                <a:rPr lang="de-DE" sz="2000" b="1" dirty="0">
                  <a:solidFill>
                    <a:schemeClr val="tx1"/>
                  </a:solidFill>
                </a:rPr>
                <a:t>Schule </a:t>
              </a:r>
              <a:r>
                <a:rPr lang="de-DE" sz="2000" b="1" dirty="0" smtClean="0">
                  <a:solidFill>
                    <a:schemeClr val="tx1"/>
                  </a:solidFill>
                </a:rPr>
                <a:t>als  weitgehend gerechte und interessen-neutrale Bildungsstätte</a:t>
              </a:r>
              <a:endParaRPr lang="de-DE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 bwMode="auto">
            <a:xfrm>
              <a:off x="3196697" y="3347086"/>
              <a:ext cx="2466405" cy="369332"/>
            </a:xfrm>
            <a:prstGeom prst="rect">
              <a:avLst/>
            </a:prstGeom>
            <a:pattFill prst="dotGrid">
              <a:fgClr>
                <a:srgbClr val="FFFF99"/>
              </a:fgClr>
              <a:bgClr>
                <a:srgbClr val="FFFF99"/>
              </a:bgClr>
            </a:pattFill>
            <a:ln w="9525">
              <a:solidFill>
                <a:schemeClr val="tx1"/>
              </a:solidFill>
            </a:ln>
            <a:scene3d>
              <a:camera prst="orthographicFront"/>
              <a:lightRig rig="soft" dir="t"/>
            </a:scene3d>
            <a:sp3d extrusionH="76200" prstMaterial="matte">
              <a:bevelT/>
              <a:extrusionClr>
                <a:srgbClr val="FFFF99"/>
              </a:extrusionClr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</a:rPr>
                <a:t>Schulentwicklung</a:t>
              </a:r>
              <a:endParaRPr lang="de-DE" dirty="0">
                <a:latin typeface="Arial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 bwMode="auto">
            <a:xfrm>
              <a:off x="3177867" y="2799986"/>
              <a:ext cx="2466406" cy="369332"/>
            </a:xfrm>
            <a:prstGeom prst="rect">
              <a:avLst/>
            </a:prstGeom>
            <a:pattFill prst="dotGrid">
              <a:fgClr>
                <a:srgbClr val="FFFF99"/>
              </a:fgClr>
              <a:bgClr>
                <a:srgbClr val="FFFF99"/>
              </a:bgClr>
            </a:pattFill>
            <a:ln w="9525">
              <a:solidFill>
                <a:schemeClr val="tx1"/>
              </a:solidFill>
            </a:ln>
            <a:scene3d>
              <a:camera prst="orthographicFront"/>
              <a:lightRig rig="soft" dir="t"/>
            </a:scene3d>
            <a:sp3d extrusionH="76200" prstMaterial="matte">
              <a:bevelT/>
              <a:extrusionClr>
                <a:srgbClr val="FFFF99"/>
              </a:extrusionClr>
            </a:sp3d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dirty="0" smtClean="0">
                  <a:latin typeface="Arial" charset="0"/>
                </a:rPr>
                <a:t>Bildungsplanreform</a:t>
              </a:r>
              <a:endParaRPr lang="de-DE" dirty="0">
                <a:latin typeface="Arial" charset="0"/>
              </a:endParaRPr>
            </a:p>
          </p:txBody>
        </p:sp>
      </p:grpSp>
      <p:sp>
        <p:nvSpPr>
          <p:cNvPr id="18" name="Textfeld 17"/>
          <p:cNvSpPr txBox="1"/>
          <p:nvPr/>
        </p:nvSpPr>
        <p:spPr>
          <a:xfrm>
            <a:off x="539552" y="1054477"/>
            <a:ext cx="205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Demografischer Wandel</a:t>
            </a:r>
            <a:endParaRPr lang="de-DE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306394" y="4234943"/>
            <a:ext cx="205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Sozialer Status /</a:t>
            </a:r>
            <a:br>
              <a:rPr lang="de-DE" b="1" dirty="0" smtClean="0"/>
            </a:br>
            <a:r>
              <a:rPr lang="de-DE" b="1" dirty="0" smtClean="0"/>
              <a:t>Milieu („Schere“)</a:t>
            </a:r>
            <a:endParaRPr lang="de-DE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6979596" y="4008015"/>
            <a:ext cx="2056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Beschleunigung</a:t>
            </a:r>
            <a:endParaRPr lang="de-DE" b="1" dirty="0"/>
          </a:p>
        </p:txBody>
      </p:sp>
      <p:sp>
        <p:nvSpPr>
          <p:cNvPr id="23" name="Textfeld 22"/>
          <p:cNvSpPr txBox="1"/>
          <p:nvPr/>
        </p:nvSpPr>
        <p:spPr>
          <a:xfrm>
            <a:off x="35496" y="3574757"/>
            <a:ext cx="205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Zunehmende </a:t>
            </a:r>
            <a:br>
              <a:rPr lang="de-DE" b="1" dirty="0" smtClean="0"/>
            </a:br>
            <a:r>
              <a:rPr lang="de-DE" b="1" dirty="0" smtClean="0"/>
              <a:t>Akademisierung</a:t>
            </a:r>
            <a:endParaRPr lang="de-DE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3059832" y="1276994"/>
            <a:ext cx="205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Migration /</a:t>
            </a:r>
            <a:br>
              <a:rPr lang="de-DE" b="1" dirty="0" smtClean="0"/>
            </a:br>
            <a:r>
              <a:rPr lang="de-DE" b="1" dirty="0" smtClean="0"/>
              <a:t>Multikulturelle Gesellschaft</a:t>
            </a:r>
            <a:endParaRPr lang="de-DE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6641337" y="1641574"/>
            <a:ext cx="2502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Allgegenwärtigkeit von elektronischen Medien</a:t>
            </a:r>
            <a:endParaRPr lang="de-DE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3112006" y="5444109"/>
            <a:ext cx="1786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Globalisierung</a:t>
            </a:r>
            <a:endParaRPr lang="de-DE" b="1" dirty="0"/>
          </a:p>
        </p:txBody>
      </p:sp>
      <p:sp>
        <p:nvSpPr>
          <p:cNvPr id="2" name="Rechteck 1"/>
          <p:cNvSpPr/>
          <p:nvPr/>
        </p:nvSpPr>
        <p:spPr>
          <a:xfrm>
            <a:off x="270872" y="548680"/>
            <a:ext cx="6967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/>
              <a:t>Anlass: </a:t>
            </a:r>
            <a:r>
              <a:rPr lang="de-DE" sz="2400" dirty="0" smtClean="0"/>
              <a:t>enorme gesellschaftliche Veränderungen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2552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  <p:bldP spid="24" grpId="0"/>
      <p:bldP spid="2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49828" y="548680"/>
            <a:ext cx="4836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800" b="1" dirty="0" smtClean="0"/>
              <a:t>2. Bildungsziele der </a:t>
            </a:r>
            <a:r>
              <a:rPr lang="de-DE" altLang="de-DE" sz="2800" b="1" dirty="0"/>
              <a:t>Schule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3131840" y="2171179"/>
            <a:ext cx="59766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cs typeface="Arial" panose="020B0604020202020204" pitchFamily="34" charset="0"/>
              </a:rPr>
              <a:t>persönliche Bildung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cs typeface="Arial" panose="020B0604020202020204" pitchFamily="34" charset="0"/>
              </a:rPr>
              <a:t>praktische Bildung: was den Menschen befähigt, in seiner geschichtlichen Welt zu überleben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2200" dirty="0">
                <a:cs typeface="Arial" panose="020B0604020202020204" pitchFamily="34" charset="0"/>
              </a:rPr>
              <a:t>politische </a:t>
            </a:r>
            <a:r>
              <a:rPr lang="de-DE" sz="2200" dirty="0" smtClean="0">
                <a:cs typeface="Arial" panose="020B0604020202020204" pitchFamily="34" charset="0"/>
              </a:rPr>
              <a:t>Bildung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de-DE" sz="2200" dirty="0"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Wingdings 3"/>
              <a:buChar char="&quot;"/>
            </a:pPr>
            <a:r>
              <a:rPr lang="de-DE" sz="2400" dirty="0" smtClean="0">
                <a:cs typeface="Arial" panose="020B0604020202020204" pitchFamily="34" charset="0"/>
                <a:sym typeface="Wingdings 3"/>
              </a:rPr>
              <a:t>Humanistisches Bildungsideal:         volle Entfaltung der eigenen Fähigkeiten</a:t>
            </a:r>
            <a:endParaRPr lang="de-DE" sz="2400" dirty="0"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08"/>
          <a:stretch/>
        </p:blipFill>
        <p:spPr bwMode="auto">
          <a:xfrm>
            <a:off x="251520" y="2332687"/>
            <a:ext cx="2563090" cy="318454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07504" y="1701969"/>
            <a:ext cx="2708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Bildungsplan 2004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bgerundete rechteckige Legende 2"/>
          <p:cNvSpPr/>
          <p:nvPr/>
        </p:nvSpPr>
        <p:spPr>
          <a:xfrm>
            <a:off x="1972559" y="764704"/>
            <a:ext cx="6658117" cy="1906684"/>
          </a:xfrm>
          <a:prstGeom prst="wedgeRoundRectCallout">
            <a:avLst>
              <a:gd name="adj1" fmla="val -56443"/>
              <a:gd name="adj2" fmla="val 30015"/>
              <a:gd name="adj3" fmla="val 16667"/>
            </a:avLst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„Bei den jüngeren Bildungsreformen steht der Gedanke der </a:t>
            </a:r>
            <a:r>
              <a:rPr lang="de-DE" sz="22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employability</a:t>
            </a:r>
            <a:r>
              <a:rPr lang="de-DE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 Ersatz für eine fehlende kulturelle Bildungsidee im Vordergrund. Bildung wird so zu einem Instrument für einen ökonomischen Zweck.“</a:t>
            </a:r>
          </a:p>
        </p:txBody>
      </p:sp>
      <p:sp>
        <p:nvSpPr>
          <p:cNvPr id="4" name="Abgerundete rechteckige Legende 3"/>
          <p:cNvSpPr/>
          <p:nvPr/>
        </p:nvSpPr>
        <p:spPr>
          <a:xfrm>
            <a:off x="1619672" y="3140967"/>
            <a:ext cx="7416824" cy="2088233"/>
          </a:xfrm>
          <a:prstGeom prst="wedgeRoundRectCallout">
            <a:avLst>
              <a:gd name="adj1" fmla="val -47387"/>
              <a:gd name="adj2" fmla="val -63833"/>
              <a:gd name="adj3" fmla="val 16667"/>
            </a:avLst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„Das Bildungssystem sollte so ausgestaltet sein, dass es den Weg in den Beruf erleichtert…        </a:t>
            </a:r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sollte nicht selektieren, sondern differenzieren.. Bewertungskriterium für das Bildungssystem ist der Beitrag zur Persönlichkeitsentwicklung.“</a:t>
            </a:r>
            <a:endParaRPr 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4015" y="2009668"/>
            <a:ext cx="1691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Prof. Dr. Julian Nida-Rümelin</a:t>
            </a:r>
          </a:p>
          <a:p>
            <a:r>
              <a:rPr lang="de-DE" sz="1600" dirty="0" smtClean="0"/>
              <a:t>(Philosoph u.</a:t>
            </a:r>
          </a:p>
          <a:p>
            <a:r>
              <a:rPr lang="de-DE" sz="1600" dirty="0" smtClean="0"/>
              <a:t>Staatsminister a.D.)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253331" y="5316518"/>
            <a:ext cx="871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Leseempfehlung: </a:t>
            </a:r>
          </a:p>
          <a:p>
            <a:r>
              <a:rPr lang="de-DE" dirty="0" smtClean="0"/>
              <a:t>Julian Nida-Rümelin / Klaus </a:t>
            </a:r>
            <a:r>
              <a:rPr lang="de-DE" dirty="0" err="1" smtClean="0"/>
              <a:t>Zierer</a:t>
            </a:r>
            <a:r>
              <a:rPr lang="de-DE" dirty="0" smtClean="0"/>
              <a:t>, </a:t>
            </a:r>
            <a:r>
              <a:rPr lang="de-DE" dirty="0"/>
              <a:t>Auf dem Weg in eine neue deutsche Bildungskatastrophe: Zwölf unangenehme </a:t>
            </a:r>
            <a:r>
              <a:rPr lang="de-DE" dirty="0" smtClean="0"/>
              <a:t>Wahrheiten, 2015</a:t>
            </a:r>
            <a:endParaRPr lang="de-DE" dirty="0">
              <a:hlinkClick r:id="rId2" tooltip="Auf dem Weg in eine neue deutsche Bildungskatastrophe: Zwölf unangenehme Wahrheiten"/>
            </a:endParaRPr>
          </a:p>
        </p:txBody>
      </p:sp>
    </p:spTree>
    <p:extLst>
      <p:ext uri="{BB962C8B-B14F-4D97-AF65-F5344CB8AC3E}">
        <p14:creationId xmlns:p14="http://schemas.microsoft.com/office/powerpoint/2010/main" val="238706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548680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de-DE" altLang="de-DE" sz="2800" b="1" dirty="0" smtClean="0"/>
              <a:t>3. Die </a:t>
            </a:r>
            <a:r>
              <a:rPr lang="de-DE" altLang="de-DE" sz="2800" b="1" dirty="0"/>
              <a:t>Heterogenität unserer Schülerinnen und </a:t>
            </a:r>
            <a:r>
              <a:rPr lang="de-DE" altLang="de-DE" sz="2800" b="1" dirty="0" smtClean="0"/>
              <a:t/>
            </a:r>
            <a:br>
              <a:rPr lang="de-DE" altLang="de-DE" sz="2800" b="1" dirty="0" smtClean="0"/>
            </a:br>
            <a:r>
              <a:rPr lang="de-DE" altLang="de-DE" sz="2800" b="1" dirty="0" smtClean="0"/>
              <a:t>    Schüler</a:t>
            </a:r>
            <a:endParaRPr lang="de-DE" altLang="de-DE" sz="2800" b="1" dirty="0"/>
          </a:p>
        </p:txBody>
      </p:sp>
      <p:sp>
        <p:nvSpPr>
          <p:cNvPr id="6" name="Rechteck 5"/>
          <p:cNvSpPr/>
          <p:nvPr/>
        </p:nvSpPr>
        <p:spPr>
          <a:xfrm>
            <a:off x="254344" y="155679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 smtClean="0">
                <a:cs typeface="Arial" panose="020B0604020202020204" pitchFamily="34" charset="0"/>
              </a:rPr>
              <a:t>Unser Blick auf jedes Kind</a:t>
            </a:r>
            <a:endParaRPr lang="de-DE" sz="2400" dirty="0"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249" y="3140968"/>
            <a:ext cx="4343199" cy="2736304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8" y="2276872"/>
            <a:ext cx="4127896" cy="3095922"/>
          </a:xfrm>
          <a:prstGeom prst="rect">
            <a:avLst/>
          </a:prstGeom>
          <a:noFill/>
          <a:ln w="9525" cap="flat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2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548680"/>
            <a:ext cx="42484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dirty="0" smtClean="0">
                <a:cs typeface="Arial" panose="020B0604020202020204" pitchFamily="34" charset="0"/>
              </a:rPr>
              <a:t>Die Unterschiedlichkeit (Heterogenität) </a:t>
            </a:r>
            <a:br>
              <a:rPr lang="de-DE" sz="2400" b="1" dirty="0" smtClean="0">
                <a:cs typeface="Arial" panose="020B0604020202020204" pitchFamily="34" charset="0"/>
              </a:rPr>
            </a:br>
            <a:r>
              <a:rPr lang="de-DE" sz="2400" b="1" dirty="0" smtClean="0">
                <a:cs typeface="Arial" panose="020B0604020202020204" pitchFamily="34" charset="0"/>
              </a:rPr>
              <a:t>der Schülerinnen und Schüler hinsichtlich verschiedener </a:t>
            </a:r>
            <a:br>
              <a:rPr lang="de-DE" sz="2400" b="1" dirty="0" smtClean="0">
                <a:cs typeface="Arial" panose="020B0604020202020204" pitchFamily="34" charset="0"/>
              </a:rPr>
            </a:br>
            <a:r>
              <a:rPr lang="de-DE" sz="2400" b="1" dirty="0" smtClean="0">
                <a:cs typeface="Arial" panose="020B0604020202020204" pitchFamily="34" charset="0"/>
              </a:rPr>
              <a:t>Merkmale, die als lernrelevant eingeschätzt werden</a:t>
            </a:r>
            <a:endParaRPr lang="de-DE" sz="2400" b="1" dirty="0"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51520" y="3846527"/>
            <a:ext cx="36724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/>
              <a:t>Weitere Unterschiede im Hinblick auf:</a:t>
            </a:r>
          </a:p>
          <a:p>
            <a:endParaRPr lang="de-DE" sz="2200" dirty="0"/>
          </a:p>
          <a:p>
            <a:pPr marL="285750" indent="-285750">
              <a:buFontTx/>
              <a:buChar char="-"/>
            </a:pPr>
            <a:r>
              <a:rPr lang="de-DE" sz="2200" dirty="0" smtClean="0"/>
              <a:t>Geschlecht</a:t>
            </a:r>
          </a:p>
          <a:p>
            <a:pPr marL="285750" indent="-285750">
              <a:buFontTx/>
              <a:buChar char="-"/>
            </a:pPr>
            <a:r>
              <a:rPr lang="de-DE" sz="2200" dirty="0" smtClean="0"/>
              <a:t>Migrationshintergrund</a:t>
            </a:r>
          </a:p>
          <a:p>
            <a:pPr marL="285750" indent="-285750">
              <a:buFontTx/>
              <a:buChar char="-"/>
            </a:pPr>
            <a:r>
              <a:rPr lang="de-DE" sz="2200" dirty="0" smtClean="0"/>
              <a:t>Sozialer Status / Milieu</a:t>
            </a:r>
            <a:endParaRPr lang="de-DE" sz="22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48680"/>
            <a:ext cx="4032448" cy="564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feil nach rechts 2"/>
          <p:cNvSpPr/>
          <p:nvPr/>
        </p:nvSpPr>
        <p:spPr>
          <a:xfrm>
            <a:off x="1691680" y="3170720"/>
            <a:ext cx="2808312" cy="424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6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1520" y="548680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de-DE" altLang="de-DE" sz="2800" b="1" dirty="0" smtClean="0"/>
              <a:t>4. Individualisierung als Antwort auf</a:t>
            </a:r>
          </a:p>
          <a:p>
            <a:pPr eaLnBrk="1" hangingPunct="1">
              <a:spcBef>
                <a:spcPts val="0"/>
              </a:spcBef>
            </a:pPr>
            <a:r>
              <a:rPr lang="de-DE" altLang="de-DE" sz="2800" b="1" dirty="0" smtClean="0"/>
              <a:t>    Heterogenität</a:t>
            </a:r>
            <a:endParaRPr lang="de-DE" alt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1484784"/>
            <a:ext cx="8619984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200" b="1" dirty="0" smtClean="0"/>
              <a:t>Leitfrage: Wie muss Unterricht aussehen, der diese unterschiedlichen Kinder erreicht und alle „bildet“, also die Fähigkeiten des Einzelnen möglichst voll entfaltet?</a:t>
            </a:r>
            <a:endParaRPr lang="de-DE" sz="2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85973" y="2739914"/>
            <a:ext cx="43580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Unterrichtsprinzipien : Individualisierung, Differenzierung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652120" y="2924944"/>
            <a:ext cx="317875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Strukturelle Veränderungen: Gemeinschaftsschule, offene Unterrichtsformen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211894" y="3645024"/>
            <a:ext cx="417646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Neue Formen der Leistungsbewertung: Kompetenzraster, Portfolio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51520" y="4509120"/>
            <a:ext cx="8712967" cy="16312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Differenzierung bezeichnet die Bemühungen, durch organisatorische und methodische Maßnahmen den individuellen Begabungen, Fähigkeiten, </a:t>
            </a:r>
            <a:r>
              <a:rPr lang="de-DE" sz="2000" dirty="0"/>
              <a:t>N</a:t>
            </a:r>
            <a:r>
              <a:rPr lang="de-DE" sz="2000" dirty="0" smtClean="0"/>
              <a:t>eigungen einzelner Schüler gerecht zu werden...Differenzierung kann daher als Individualisierung des Lernens in einer größeren, heterogenen Lerngruppe begriffen werden.</a:t>
            </a:r>
            <a:endParaRPr lang="de-DE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Lariss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919</Words>
  <Application>Microsoft Office PowerPoint</Application>
  <PresentationFormat>Bildschirmpräsentation (4:3)</PresentationFormat>
  <Paragraphs>143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IZLBW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Zuweisung an eines der 14 Staatlichen Seminare</dc:title>
  <dc:creator>Zeiss.Josef</dc:creator>
  <cp:lastModifiedBy>Schneider, Liane (SSA Albstadt)</cp:lastModifiedBy>
  <cp:revision>373</cp:revision>
  <cp:lastPrinted>2015-10-24T07:32:08Z</cp:lastPrinted>
  <dcterms:created xsi:type="dcterms:W3CDTF">2008-06-27T07:06:59Z</dcterms:created>
  <dcterms:modified xsi:type="dcterms:W3CDTF">2015-12-02T07:43:19Z</dcterms:modified>
</cp:coreProperties>
</file>