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732" r:id="rId1"/>
  </p:sldMasterIdLst>
  <p:notesMasterIdLst>
    <p:notesMasterId r:id="rId40"/>
  </p:notesMasterIdLst>
  <p:sldIdLst>
    <p:sldId id="259" r:id="rId2"/>
    <p:sldId id="337" r:id="rId3"/>
    <p:sldId id="594" r:id="rId4"/>
    <p:sldId id="572" r:id="rId5"/>
    <p:sldId id="584" r:id="rId6"/>
    <p:sldId id="585" r:id="rId7"/>
    <p:sldId id="593" r:id="rId8"/>
    <p:sldId id="574" r:id="rId9"/>
    <p:sldId id="575" r:id="rId10"/>
    <p:sldId id="595" r:id="rId11"/>
    <p:sldId id="633" r:id="rId12"/>
    <p:sldId id="623" r:id="rId13"/>
    <p:sldId id="635" r:id="rId14"/>
    <p:sldId id="636" r:id="rId15"/>
    <p:sldId id="637" r:id="rId16"/>
    <p:sldId id="638" r:id="rId17"/>
    <p:sldId id="588" r:id="rId18"/>
    <p:sldId id="639" r:id="rId19"/>
    <p:sldId id="642" r:id="rId20"/>
    <p:sldId id="586" r:id="rId21"/>
    <p:sldId id="582" r:id="rId22"/>
    <p:sldId id="640" r:id="rId23"/>
    <p:sldId id="590" r:id="rId24"/>
    <p:sldId id="573" r:id="rId25"/>
    <p:sldId id="596" r:id="rId26"/>
    <p:sldId id="580" r:id="rId27"/>
    <p:sldId id="606" r:id="rId28"/>
    <p:sldId id="607" r:id="rId29"/>
    <p:sldId id="597" r:id="rId30"/>
    <p:sldId id="609" r:id="rId31"/>
    <p:sldId id="610" r:id="rId32"/>
    <p:sldId id="611" r:id="rId33"/>
    <p:sldId id="615" r:id="rId34"/>
    <p:sldId id="627" r:id="rId35"/>
    <p:sldId id="628" r:id="rId36"/>
    <p:sldId id="643" r:id="rId37"/>
    <p:sldId id="641" r:id="rId38"/>
    <p:sldId id="632" r:id="rId39"/>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4BD89D"/>
    <a:srgbClr val="CCCC00"/>
    <a:srgbClr val="FFFF00"/>
    <a:srgbClr val="FFFFFF"/>
    <a:srgbClr val="00ADC6"/>
    <a:srgbClr val="64ACAF"/>
    <a:srgbClr val="00ADB1"/>
    <a:srgbClr val="8899A0"/>
    <a:srgbClr val="A9D8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79"/>
  </p:normalViewPr>
  <p:slideViewPr>
    <p:cSldViewPr snapToGrid="0" snapToObjects="1">
      <p:cViewPr varScale="1">
        <p:scale>
          <a:sx n="112" d="100"/>
          <a:sy n="112" d="100"/>
        </p:scale>
        <p:origin x="-864" y="-90"/>
      </p:cViewPr>
      <p:guideLst>
        <p:guide orient="horz" pos="2160"/>
        <p:guide pos="2880"/>
      </p:guideLst>
    </p:cSldViewPr>
  </p:slideViewPr>
  <p:notesTextViewPr>
    <p:cViewPr>
      <p:scale>
        <a:sx n="3" d="2"/>
        <a:sy n="3" d="2"/>
      </p:scale>
      <p:origin x="0" y="0"/>
    </p:cViewPr>
  </p:notesTextViewPr>
  <p:sorterViewPr>
    <p:cViewPr>
      <p:scale>
        <a:sx n="136" d="100"/>
        <a:sy n="136" d="100"/>
      </p:scale>
      <p:origin x="0" y="-352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3508"/>
          </a:xfrm>
          <a:prstGeom prst="rect">
            <a:avLst/>
          </a:prstGeom>
        </p:spPr>
        <p:txBody>
          <a:bodyPr vert="horz" lIns="94759" tIns="47380" rIns="94759" bIns="47380" rtlCol="0"/>
          <a:lstStyle>
            <a:lvl1pPr algn="l">
              <a:defRPr sz="1200"/>
            </a:lvl1pPr>
          </a:lstStyle>
          <a:p>
            <a:endParaRPr lang="de-DE"/>
          </a:p>
        </p:txBody>
      </p:sp>
      <p:sp>
        <p:nvSpPr>
          <p:cNvPr id="3" name="Datumsplatzhalter 2"/>
          <p:cNvSpPr>
            <a:spLocks noGrp="1"/>
          </p:cNvSpPr>
          <p:nvPr>
            <p:ph type="dt" idx="1"/>
          </p:nvPr>
        </p:nvSpPr>
        <p:spPr>
          <a:xfrm>
            <a:off x="4021295" y="1"/>
            <a:ext cx="3076363" cy="513508"/>
          </a:xfrm>
          <a:prstGeom prst="rect">
            <a:avLst/>
          </a:prstGeom>
        </p:spPr>
        <p:txBody>
          <a:bodyPr vert="horz" lIns="94759" tIns="47380" rIns="94759" bIns="47380" rtlCol="0"/>
          <a:lstStyle>
            <a:lvl1pPr algn="r">
              <a:defRPr sz="1200"/>
            </a:lvl1pPr>
          </a:lstStyle>
          <a:p>
            <a:fld id="{FC05D525-A737-2546-AA11-03DE36C671BC}" type="datetimeFigureOut">
              <a:rPr lang="de-DE" smtClean="0"/>
              <a:pPr/>
              <a:t>24.10.2018</a:t>
            </a:fld>
            <a:endParaRPr lang="de-DE"/>
          </a:p>
        </p:txBody>
      </p:sp>
      <p:sp>
        <p:nvSpPr>
          <p:cNvPr id="4" name="Folienbildplatzhalter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4759" tIns="47380" rIns="94759" bIns="47380" rtlCol="0" anchor="ctr"/>
          <a:lstStyle/>
          <a:p>
            <a:endParaRPr lang="de-DE"/>
          </a:p>
        </p:txBody>
      </p:sp>
      <p:sp>
        <p:nvSpPr>
          <p:cNvPr id="5" name="Notizenplatzhalter 4"/>
          <p:cNvSpPr>
            <a:spLocks noGrp="1"/>
          </p:cNvSpPr>
          <p:nvPr>
            <p:ph type="body" sz="quarter" idx="3"/>
          </p:nvPr>
        </p:nvSpPr>
        <p:spPr>
          <a:xfrm>
            <a:off x="709930" y="4925408"/>
            <a:ext cx="5679440" cy="4029879"/>
          </a:xfrm>
          <a:prstGeom prst="rect">
            <a:avLst/>
          </a:prstGeom>
        </p:spPr>
        <p:txBody>
          <a:bodyPr vert="horz" lIns="94759" tIns="47380" rIns="94759" bIns="473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7"/>
            <a:ext cx="3076363" cy="513507"/>
          </a:xfrm>
          <a:prstGeom prst="rect">
            <a:avLst/>
          </a:prstGeom>
        </p:spPr>
        <p:txBody>
          <a:bodyPr vert="horz" lIns="94759" tIns="47380" rIns="94759" bIns="47380"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7"/>
            <a:ext cx="3076363" cy="513507"/>
          </a:xfrm>
          <a:prstGeom prst="rect">
            <a:avLst/>
          </a:prstGeom>
        </p:spPr>
        <p:txBody>
          <a:bodyPr vert="horz" lIns="94759" tIns="47380" rIns="94759" bIns="47380" rtlCol="0" anchor="b"/>
          <a:lstStyle>
            <a:lvl1pPr algn="r">
              <a:defRPr sz="1200"/>
            </a:lvl1pPr>
          </a:lstStyle>
          <a:p>
            <a:fld id="{ECEB66D7-20CC-014B-8726-C916A583629E}" type="slidenum">
              <a:rPr lang="de-DE" smtClean="0"/>
              <a:pPr/>
              <a:t>‹Nr.›</a:t>
            </a:fld>
            <a:endParaRPr lang="de-DE"/>
          </a:p>
        </p:txBody>
      </p:sp>
    </p:spTree>
    <p:extLst>
      <p:ext uri="{BB962C8B-B14F-4D97-AF65-F5344CB8AC3E}">
        <p14:creationId xmlns:p14="http://schemas.microsoft.com/office/powerpoint/2010/main" xmlns="" val="55232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1</a:t>
            </a:fld>
            <a:endParaRPr lang="de-DE"/>
          </a:p>
        </p:txBody>
      </p:sp>
    </p:spTree>
    <p:extLst>
      <p:ext uri="{BB962C8B-B14F-4D97-AF65-F5344CB8AC3E}">
        <p14:creationId xmlns:p14="http://schemas.microsoft.com/office/powerpoint/2010/main" xmlns="" val="118558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20</a:t>
            </a:fld>
            <a:endParaRPr lang="de-DE"/>
          </a:p>
        </p:txBody>
      </p:sp>
    </p:spTree>
    <p:extLst>
      <p:ext uri="{BB962C8B-B14F-4D97-AF65-F5344CB8AC3E}">
        <p14:creationId xmlns:p14="http://schemas.microsoft.com/office/powerpoint/2010/main" xmlns="" val="239744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21</a:t>
            </a:fld>
            <a:endParaRPr lang="de-DE"/>
          </a:p>
        </p:txBody>
      </p:sp>
    </p:spTree>
    <p:extLst>
      <p:ext uri="{BB962C8B-B14F-4D97-AF65-F5344CB8AC3E}">
        <p14:creationId xmlns:p14="http://schemas.microsoft.com/office/powerpoint/2010/main" xmlns="" val="127266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23</a:t>
            </a:fld>
            <a:endParaRPr lang="de-DE"/>
          </a:p>
        </p:txBody>
      </p:sp>
    </p:spTree>
    <p:extLst>
      <p:ext uri="{BB962C8B-B14F-4D97-AF65-F5344CB8AC3E}">
        <p14:creationId xmlns:p14="http://schemas.microsoft.com/office/powerpoint/2010/main" xmlns="" val="272829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24</a:t>
            </a:fld>
            <a:endParaRPr lang="de-DE"/>
          </a:p>
        </p:txBody>
      </p:sp>
    </p:spTree>
    <p:extLst>
      <p:ext uri="{BB962C8B-B14F-4D97-AF65-F5344CB8AC3E}">
        <p14:creationId xmlns:p14="http://schemas.microsoft.com/office/powerpoint/2010/main" xmlns="" val="3319922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26</a:t>
            </a:fld>
            <a:endParaRPr lang="de-DE"/>
          </a:p>
        </p:txBody>
      </p:sp>
    </p:spTree>
    <p:extLst>
      <p:ext uri="{BB962C8B-B14F-4D97-AF65-F5344CB8AC3E}">
        <p14:creationId xmlns:p14="http://schemas.microsoft.com/office/powerpoint/2010/main" xmlns="" val="220268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27</a:t>
            </a:fld>
            <a:endParaRPr lang="de-DE"/>
          </a:p>
        </p:txBody>
      </p:sp>
    </p:spTree>
    <p:extLst>
      <p:ext uri="{BB962C8B-B14F-4D97-AF65-F5344CB8AC3E}">
        <p14:creationId xmlns:p14="http://schemas.microsoft.com/office/powerpoint/2010/main" xmlns="" val="231041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28</a:t>
            </a:fld>
            <a:endParaRPr lang="de-DE"/>
          </a:p>
        </p:txBody>
      </p:sp>
    </p:spTree>
    <p:extLst>
      <p:ext uri="{BB962C8B-B14F-4D97-AF65-F5344CB8AC3E}">
        <p14:creationId xmlns:p14="http://schemas.microsoft.com/office/powerpoint/2010/main" xmlns="" val="225158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30</a:t>
            </a:fld>
            <a:endParaRPr lang="de-DE"/>
          </a:p>
        </p:txBody>
      </p:sp>
    </p:spTree>
    <p:extLst>
      <p:ext uri="{BB962C8B-B14F-4D97-AF65-F5344CB8AC3E}">
        <p14:creationId xmlns:p14="http://schemas.microsoft.com/office/powerpoint/2010/main" xmlns="" val="425814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31</a:t>
            </a:fld>
            <a:endParaRPr lang="de-DE"/>
          </a:p>
        </p:txBody>
      </p:sp>
    </p:spTree>
    <p:extLst>
      <p:ext uri="{BB962C8B-B14F-4D97-AF65-F5344CB8AC3E}">
        <p14:creationId xmlns:p14="http://schemas.microsoft.com/office/powerpoint/2010/main" xmlns="" val="219501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32</a:t>
            </a:fld>
            <a:endParaRPr lang="de-DE"/>
          </a:p>
        </p:txBody>
      </p:sp>
    </p:spTree>
    <p:extLst>
      <p:ext uri="{BB962C8B-B14F-4D97-AF65-F5344CB8AC3E}">
        <p14:creationId xmlns:p14="http://schemas.microsoft.com/office/powerpoint/2010/main" xmlns="" val="69444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2</a:t>
            </a:fld>
            <a:endParaRPr lang="de-DE"/>
          </a:p>
        </p:txBody>
      </p:sp>
    </p:spTree>
    <p:extLst>
      <p:ext uri="{BB962C8B-B14F-4D97-AF65-F5344CB8AC3E}">
        <p14:creationId xmlns:p14="http://schemas.microsoft.com/office/powerpoint/2010/main" xmlns="" val="277837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37</a:t>
            </a:fld>
            <a:endParaRPr lang="de-DE"/>
          </a:p>
        </p:txBody>
      </p:sp>
    </p:spTree>
    <p:extLst>
      <p:ext uri="{BB962C8B-B14F-4D97-AF65-F5344CB8AC3E}">
        <p14:creationId xmlns:p14="http://schemas.microsoft.com/office/powerpoint/2010/main" xmlns="" val="295425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38</a:t>
            </a:fld>
            <a:endParaRPr lang="de-DE"/>
          </a:p>
        </p:txBody>
      </p:sp>
    </p:spTree>
    <p:extLst>
      <p:ext uri="{BB962C8B-B14F-4D97-AF65-F5344CB8AC3E}">
        <p14:creationId xmlns:p14="http://schemas.microsoft.com/office/powerpoint/2010/main" xmlns="" val="314126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4</a:t>
            </a:fld>
            <a:endParaRPr lang="de-DE"/>
          </a:p>
        </p:txBody>
      </p:sp>
    </p:spTree>
    <p:extLst>
      <p:ext uri="{BB962C8B-B14F-4D97-AF65-F5344CB8AC3E}">
        <p14:creationId xmlns:p14="http://schemas.microsoft.com/office/powerpoint/2010/main" xmlns="" val="421131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5</a:t>
            </a:fld>
            <a:endParaRPr lang="de-DE"/>
          </a:p>
        </p:txBody>
      </p:sp>
    </p:spTree>
    <p:extLst>
      <p:ext uri="{BB962C8B-B14F-4D97-AF65-F5344CB8AC3E}">
        <p14:creationId xmlns:p14="http://schemas.microsoft.com/office/powerpoint/2010/main" xmlns="" val="48859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6</a:t>
            </a:fld>
            <a:endParaRPr lang="de-DE"/>
          </a:p>
        </p:txBody>
      </p:sp>
    </p:spTree>
    <p:extLst>
      <p:ext uri="{BB962C8B-B14F-4D97-AF65-F5344CB8AC3E}">
        <p14:creationId xmlns:p14="http://schemas.microsoft.com/office/powerpoint/2010/main" xmlns="" val="399708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8</a:t>
            </a:fld>
            <a:endParaRPr lang="de-DE"/>
          </a:p>
        </p:txBody>
      </p:sp>
    </p:spTree>
    <p:extLst>
      <p:ext uri="{BB962C8B-B14F-4D97-AF65-F5344CB8AC3E}">
        <p14:creationId xmlns:p14="http://schemas.microsoft.com/office/powerpoint/2010/main" xmlns="" val="394950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9</a:t>
            </a:fld>
            <a:endParaRPr lang="de-DE"/>
          </a:p>
        </p:txBody>
      </p:sp>
    </p:spTree>
    <p:extLst>
      <p:ext uri="{BB962C8B-B14F-4D97-AF65-F5344CB8AC3E}">
        <p14:creationId xmlns:p14="http://schemas.microsoft.com/office/powerpoint/2010/main" xmlns="" val="128697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14</a:t>
            </a:fld>
            <a:endParaRPr lang="de-DE"/>
          </a:p>
        </p:txBody>
      </p:sp>
    </p:spTree>
    <p:extLst>
      <p:ext uri="{BB962C8B-B14F-4D97-AF65-F5344CB8AC3E}">
        <p14:creationId xmlns:p14="http://schemas.microsoft.com/office/powerpoint/2010/main" xmlns="" val="20240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pPr/>
              <a:t>17</a:t>
            </a:fld>
            <a:endParaRPr lang="de-DE"/>
          </a:p>
        </p:txBody>
      </p:sp>
    </p:spTree>
    <p:extLst>
      <p:ext uri="{BB962C8B-B14F-4D97-AF65-F5344CB8AC3E}">
        <p14:creationId xmlns:p14="http://schemas.microsoft.com/office/powerpoint/2010/main" xmlns="" val="405848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Freihandform 6"/>
          <p:cNvSpPr/>
          <p:nvPr userDrawn="1"/>
        </p:nvSpPr>
        <p:spPr>
          <a:xfrm>
            <a:off x="395287" y="1268412"/>
            <a:ext cx="8389937" cy="5009615"/>
          </a:xfrm>
          <a:custGeom>
            <a:avLst/>
            <a:gdLst>
              <a:gd name="connsiteX0" fmla="*/ 1878201 w 8405403"/>
              <a:gd name="connsiteY0" fmla="*/ 0 h 5019140"/>
              <a:gd name="connsiteX1" fmla="*/ 8405403 w 8405403"/>
              <a:gd name="connsiteY1" fmla="*/ 0 h 5019140"/>
              <a:gd name="connsiteX2" fmla="*/ 8405403 w 8405403"/>
              <a:gd name="connsiteY2" fmla="*/ 5019140 h 5019140"/>
              <a:gd name="connsiteX3" fmla="*/ 1892301 w 8405403"/>
              <a:gd name="connsiteY3" fmla="*/ 5019140 h 5019140"/>
              <a:gd name="connsiteX4" fmla="*/ 1878201 w 8405403"/>
              <a:gd name="connsiteY4" fmla="*/ 5019140 h 5019140"/>
              <a:gd name="connsiteX5" fmla="*/ 1878201 w 8405403"/>
              <a:gd name="connsiteY5" fmla="*/ 5018511 h 5019140"/>
              <a:gd name="connsiteX6" fmla="*/ 1698824 w 8405403"/>
              <a:gd name="connsiteY6" fmla="*/ 5010507 h 5019140"/>
              <a:gd name="connsiteX7" fmla="*/ 0 w 8405403"/>
              <a:gd name="connsiteY7" fmla="*/ 3347028 h 5019140"/>
              <a:gd name="connsiteX8" fmla="*/ 844 w 8405403"/>
              <a:gd name="connsiteY8" fmla="*/ 3332267 h 5019140"/>
              <a:gd name="connsiteX9" fmla="*/ 0 w 8405403"/>
              <a:gd name="connsiteY9" fmla="*/ 3332267 h 5019140"/>
              <a:gd name="connsiteX10" fmla="*/ 0 w 8405403"/>
              <a:gd name="connsiteY10" fmla="*/ 1 h 5019140"/>
              <a:gd name="connsiteX11" fmla="*/ 1878201 w 8405403"/>
              <a:gd name="connsiteY11" fmla="*/ 1 h 50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05403" h="5019140">
                <a:moveTo>
                  <a:pt x="1878201" y="0"/>
                </a:moveTo>
                <a:lnTo>
                  <a:pt x="8405403" y="0"/>
                </a:lnTo>
                <a:lnTo>
                  <a:pt x="8405403" y="5019140"/>
                </a:lnTo>
                <a:lnTo>
                  <a:pt x="1892301" y="5019140"/>
                </a:lnTo>
                <a:lnTo>
                  <a:pt x="1878201" y="5019140"/>
                </a:lnTo>
                <a:lnTo>
                  <a:pt x="1878201" y="5018511"/>
                </a:lnTo>
                <a:lnTo>
                  <a:pt x="1698824" y="5010507"/>
                </a:lnTo>
                <a:cubicBezTo>
                  <a:pt x="744620" y="4924878"/>
                  <a:pt x="0" y="4212793"/>
                  <a:pt x="0" y="3347028"/>
                </a:cubicBezTo>
                <a:lnTo>
                  <a:pt x="844" y="3332267"/>
                </a:lnTo>
                <a:lnTo>
                  <a:pt x="0" y="3332267"/>
                </a:lnTo>
                <a:lnTo>
                  <a:pt x="0" y="1"/>
                </a:lnTo>
                <a:lnTo>
                  <a:pt x="1878201" y="1"/>
                </a:lnTo>
                <a:close/>
              </a:path>
            </a:pathLst>
          </a:custGeom>
          <a:gradFill>
            <a:gsLst>
              <a:gs pos="39000">
                <a:srgbClr val="00ADC3"/>
              </a:gs>
              <a:gs pos="0">
                <a:srgbClr val="00ADD4"/>
              </a:gs>
              <a:gs pos="86000">
                <a:srgbClr val="31A77C"/>
              </a:gs>
              <a:gs pos="62000">
                <a:srgbClr val="00ADB1"/>
              </a:gs>
              <a:gs pos="100000">
                <a:srgbClr val="61A04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de-DE" sz="1600" dirty="0">
              <a:latin typeface="Corbel" charset="0"/>
              <a:ea typeface="Corbel" charset="0"/>
              <a:cs typeface="Corbel" charset="0"/>
            </a:endParaRPr>
          </a:p>
        </p:txBody>
      </p:sp>
      <p:sp>
        <p:nvSpPr>
          <p:cNvPr id="2" name="Title 1"/>
          <p:cNvSpPr>
            <a:spLocks noGrp="1"/>
          </p:cNvSpPr>
          <p:nvPr>
            <p:ph type="ctrTitle"/>
          </p:nvPr>
        </p:nvSpPr>
        <p:spPr>
          <a:xfrm>
            <a:off x="1295400" y="2709332"/>
            <a:ext cx="6553200" cy="1282323"/>
          </a:xfrm>
          <a:prstGeom prst="rect">
            <a:avLst/>
          </a:prstGeom>
        </p:spPr>
        <p:txBody>
          <a:bodyPr anchor="b">
            <a:normAutofit/>
          </a:bodyPr>
          <a:lstStyle>
            <a:lvl1pPr algn="l">
              <a:defRPr sz="2800">
                <a:solidFill>
                  <a:schemeClr val="bg1"/>
                </a:solidFill>
                <a:latin typeface="Corbel" panose="020B0503020204020204" pitchFamily="34" charset="0"/>
              </a:defRPr>
            </a:lvl1pPr>
          </a:lstStyle>
          <a:p>
            <a:r>
              <a:rPr lang="de-DE"/>
              <a:t>Titelmasterformat durch Klicken bearbeiten</a:t>
            </a:r>
            <a:endParaRPr lang="en-US" dirty="0"/>
          </a:p>
        </p:txBody>
      </p:sp>
      <p:sp>
        <p:nvSpPr>
          <p:cNvPr id="3" name="Subtitle 2"/>
          <p:cNvSpPr>
            <a:spLocks noGrp="1"/>
          </p:cNvSpPr>
          <p:nvPr>
            <p:ph type="subTitle" idx="1"/>
          </p:nvPr>
        </p:nvSpPr>
        <p:spPr>
          <a:xfrm>
            <a:off x="1295400" y="4356782"/>
            <a:ext cx="6553200" cy="850218"/>
          </a:xfrm>
        </p:spPr>
        <p:txBody>
          <a:bodyPr>
            <a:normAutofit/>
          </a:bodyPr>
          <a:lstStyle>
            <a:lvl1pPr marL="0" indent="0" algn="l">
              <a:buNone/>
              <a:defRPr sz="16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4" name="Slide Number Placeholder 3"/>
          <p:cNvSpPr>
            <a:spLocks noGrp="1"/>
          </p:cNvSpPr>
          <p:nvPr>
            <p:ph type="sldNum" sz="quarter" idx="12"/>
          </p:nvPr>
        </p:nvSpPr>
        <p:spPr/>
        <p:txBody>
          <a:bodyPr/>
          <a:lstStyle/>
          <a:p>
            <a:fld id="{43AA54D9-B87A-F84D-86CD-6E00C338952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5999" y="6490598"/>
            <a:ext cx="7015915" cy="230878"/>
          </a:xfrm>
        </p:spPr>
        <p:txBody>
          <a:bodyPr/>
          <a:lstStyle>
            <a:lvl1pPr>
              <a:defRPr/>
            </a:lvl1pPr>
          </a:lstStyle>
          <a:p>
            <a:r>
              <a:rPr lang="de-DE"/>
              <a:t>Projekt CCSchool - Verbesserung der Versorgungskontinuität bei Kindern und Jugendlichen mit (drohender) seelischer Behinderung </a:t>
            </a:r>
            <a:endParaRPr lang="de-DE" dirty="0"/>
          </a:p>
        </p:txBody>
      </p:sp>
      <p:sp>
        <p:nvSpPr>
          <p:cNvPr id="6" name="Slide Number Placeholder 5"/>
          <p:cNvSpPr>
            <a:spLocks noGrp="1"/>
          </p:cNvSpPr>
          <p:nvPr>
            <p:ph type="sldNum" sz="quarter" idx="12"/>
          </p:nvPr>
        </p:nvSpPr>
        <p:spPr/>
        <p:txBody>
          <a:bodyPr/>
          <a:lstStyle/>
          <a:p>
            <a:fld id="{43AA54D9-B87A-F84D-86CD-6E00C338952B}" type="slidenum">
              <a:rPr lang="de-DE" smtClean="0"/>
              <a:pPr/>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7" name="Freihandform 6"/>
          <p:cNvSpPr>
            <a:spLocks/>
          </p:cNvSpPr>
          <p:nvPr userDrawn="1"/>
        </p:nvSpPr>
        <p:spPr>
          <a:xfrm>
            <a:off x="395288" y="1268412"/>
            <a:ext cx="8391600" cy="5009615"/>
          </a:xfrm>
          <a:custGeom>
            <a:avLst/>
            <a:gdLst>
              <a:gd name="connsiteX0" fmla="*/ 1878201 w 8405403"/>
              <a:gd name="connsiteY0" fmla="*/ 0 h 5019140"/>
              <a:gd name="connsiteX1" fmla="*/ 8405403 w 8405403"/>
              <a:gd name="connsiteY1" fmla="*/ 0 h 5019140"/>
              <a:gd name="connsiteX2" fmla="*/ 8405403 w 8405403"/>
              <a:gd name="connsiteY2" fmla="*/ 5019140 h 5019140"/>
              <a:gd name="connsiteX3" fmla="*/ 1892301 w 8405403"/>
              <a:gd name="connsiteY3" fmla="*/ 5019140 h 5019140"/>
              <a:gd name="connsiteX4" fmla="*/ 1878201 w 8405403"/>
              <a:gd name="connsiteY4" fmla="*/ 5019140 h 5019140"/>
              <a:gd name="connsiteX5" fmla="*/ 1878201 w 8405403"/>
              <a:gd name="connsiteY5" fmla="*/ 5018511 h 5019140"/>
              <a:gd name="connsiteX6" fmla="*/ 1698824 w 8405403"/>
              <a:gd name="connsiteY6" fmla="*/ 5010507 h 5019140"/>
              <a:gd name="connsiteX7" fmla="*/ 0 w 8405403"/>
              <a:gd name="connsiteY7" fmla="*/ 3347028 h 5019140"/>
              <a:gd name="connsiteX8" fmla="*/ 844 w 8405403"/>
              <a:gd name="connsiteY8" fmla="*/ 3332267 h 5019140"/>
              <a:gd name="connsiteX9" fmla="*/ 0 w 8405403"/>
              <a:gd name="connsiteY9" fmla="*/ 3332267 h 5019140"/>
              <a:gd name="connsiteX10" fmla="*/ 0 w 8405403"/>
              <a:gd name="connsiteY10" fmla="*/ 1 h 5019140"/>
              <a:gd name="connsiteX11" fmla="*/ 1878201 w 8405403"/>
              <a:gd name="connsiteY11" fmla="*/ 1 h 50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05403" h="5019140">
                <a:moveTo>
                  <a:pt x="1878201" y="0"/>
                </a:moveTo>
                <a:lnTo>
                  <a:pt x="8405403" y="0"/>
                </a:lnTo>
                <a:lnTo>
                  <a:pt x="8405403" y="5019140"/>
                </a:lnTo>
                <a:lnTo>
                  <a:pt x="1892301" y="5019140"/>
                </a:lnTo>
                <a:lnTo>
                  <a:pt x="1878201" y="5019140"/>
                </a:lnTo>
                <a:lnTo>
                  <a:pt x="1878201" y="5018511"/>
                </a:lnTo>
                <a:lnTo>
                  <a:pt x="1698824" y="5010507"/>
                </a:lnTo>
                <a:cubicBezTo>
                  <a:pt x="744620" y="4924878"/>
                  <a:pt x="0" y="4212793"/>
                  <a:pt x="0" y="3347028"/>
                </a:cubicBezTo>
                <a:lnTo>
                  <a:pt x="844" y="3332267"/>
                </a:lnTo>
                <a:lnTo>
                  <a:pt x="0" y="3332267"/>
                </a:lnTo>
                <a:lnTo>
                  <a:pt x="0" y="1"/>
                </a:lnTo>
                <a:lnTo>
                  <a:pt x="1878201" y="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de-DE" sz="2800" b="1" dirty="0">
              <a:effectLst/>
              <a:latin typeface="Corbel" charset="0"/>
              <a:ea typeface="Corbel" charset="0"/>
              <a:cs typeface="Corbel" charset="0"/>
            </a:endParaRPr>
          </a:p>
        </p:txBody>
      </p:sp>
      <p:sp>
        <p:nvSpPr>
          <p:cNvPr id="2" name="Title 1"/>
          <p:cNvSpPr>
            <a:spLocks noGrp="1"/>
          </p:cNvSpPr>
          <p:nvPr>
            <p:ph type="title"/>
          </p:nvPr>
        </p:nvSpPr>
        <p:spPr>
          <a:xfrm>
            <a:off x="816428" y="2579916"/>
            <a:ext cx="3719059" cy="1657350"/>
          </a:xfrm>
          <a:prstGeom prst="rect">
            <a:avLst/>
          </a:prstGeom>
        </p:spPr>
        <p:txBody>
          <a:bodyPr anchor="b">
            <a:normAutofit/>
          </a:bodyPr>
          <a:lstStyle>
            <a:lvl1pPr>
              <a:defRPr sz="2800" b="1">
                <a:solidFill>
                  <a:schemeClr val="bg1"/>
                </a:solidFill>
                <a:effectLst/>
                <a:latin typeface="Corbel" panose="020B0503020204020204" pitchFamily="34" charset="0"/>
              </a:defRPr>
            </a:lvl1pPr>
          </a:lstStyle>
          <a:p>
            <a:r>
              <a:rPr lang="de-DE"/>
              <a:t>Titelmasterformat durch Klicken bearbeiten</a:t>
            </a:r>
            <a:endParaRPr lang="en-US" dirty="0"/>
          </a:p>
        </p:txBody>
      </p:sp>
      <p:sp>
        <p:nvSpPr>
          <p:cNvPr id="5" name="Footer Placeholder 4"/>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6" name="Slide Number Placeholder 5"/>
          <p:cNvSpPr>
            <a:spLocks noGrp="1"/>
          </p:cNvSpPr>
          <p:nvPr>
            <p:ph type="sldNum" sz="quarter" idx="12"/>
          </p:nvPr>
        </p:nvSpPr>
        <p:spPr/>
        <p:txBody>
          <a:bodyPr/>
          <a:lstStyle/>
          <a:p>
            <a:fld id="{43AA54D9-B87A-F84D-86CD-6E00C338952B}" type="slidenum">
              <a:rPr lang="de-DE" smtClean="0"/>
              <a:pPr/>
              <a:t>‹Nr.›</a:t>
            </a:fld>
            <a:endParaRPr lang="de-DE"/>
          </a:p>
        </p:txBody>
      </p:sp>
    </p:spTree>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 Inhal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487" y="1278369"/>
            <a:ext cx="8389737" cy="5004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5"/>
          <p:cNvSpPr>
            <a:spLocks noGrp="1"/>
          </p:cNvSpPr>
          <p:nvPr>
            <p:ph type="ftr" sz="quarter" idx="11"/>
          </p:nvPr>
        </p:nvSpPr>
        <p:spPr>
          <a:xfrm>
            <a:off x="396000" y="6490598"/>
            <a:ext cx="5400000" cy="230878"/>
          </a:xfrm>
        </p:spPr>
        <p:txBody>
          <a:bodyPr/>
          <a:lstStyle/>
          <a:p>
            <a:r>
              <a:rPr lang="de-DE"/>
              <a:t>Projekt CCSchool - Verbesserung der Versorgungskontinuität bei Kindern und Jugendlichen mit (drohender) seelischer Behinderung </a:t>
            </a:r>
            <a:endParaRPr lang="de-DE" dirty="0"/>
          </a:p>
        </p:txBody>
      </p:sp>
      <p:sp>
        <p:nvSpPr>
          <p:cNvPr id="7" name="Slide Number Placeholder 6"/>
          <p:cNvSpPr>
            <a:spLocks noGrp="1"/>
          </p:cNvSpPr>
          <p:nvPr>
            <p:ph type="sldNum" sz="quarter" idx="12"/>
          </p:nvPr>
        </p:nvSpPr>
        <p:spPr/>
        <p:txBody>
          <a:bodyPr/>
          <a:lstStyle/>
          <a:p>
            <a:fld id="{43AA54D9-B87A-F84D-86CD-6E00C338952B}" type="slidenum">
              <a:rPr lang="de-DE" smtClean="0"/>
              <a:pPr/>
              <a:t>‹Nr.›</a:t>
            </a:fld>
            <a:endParaRPr lang="de-DE"/>
          </a:p>
        </p:txBody>
      </p:sp>
      <p:sp>
        <p:nvSpPr>
          <p:cNvPr id="8" name="Textplatzhalter 6"/>
          <p:cNvSpPr>
            <a:spLocks noGrp="1"/>
          </p:cNvSpPr>
          <p:nvPr>
            <p:ph type="body" sz="quarter" idx="13" hasCustomPrompt="1"/>
          </p:nvPr>
        </p:nvSpPr>
        <p:spPr>
          <a:xfrm>
            <a:off x="399596"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Tree>
    <p:extLst>
      <p:ext uri="{BB962C8B-B14F-4D97-AF65-F5344CB8AC3E}">
        <p14:creationId xmlns:p14="http://schemas.microsoft.com/office/powerpoint/2010/main" xmlns="" val="341896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488" y="1278369"/>
            <a:ext cx="4140000" cy="5004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50674" y="1278369"/>
            <a:ext cx="4140000" cy="5004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5"/>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7" name="Slide Number Placeholder 6"/>
          <p:cNvSpPr>
            <a:spLocks noGrp="1"/>
          </p:cNvSpPr>
          <p:nvPr>
            <p:ph type="sldNum" sz="quarter" idx="12"/>
          </p:nvPr>
        </p:nvSpPr>
        <p:spPr/>
        <p:txBody>
          <a:bodyPr/>
          <a:lstStyle/>
          <a:p>
            <a:fld id="{43AA54D9-B87A-F84D-86CD-6E00C338952B}" type="slidenum">
              <a:rPr lang="de-DE" smtClean="0"/>
              <a:pPr/>
              <a:t>‹Nr.›</a:t>
            </a:fld>
            <a:endParaRPr lang="de-DE"/>
          </a:p>
        </p:txBody>
      </p:sp>
      <p:sp>
        <p:nvSpPr>
          <p:cNvPr id="8" name="Textplatzhalter 6"/>
          <p:cNvSpPr>
            <a:spLocks noGrp="1"/>
          </p:cNvSpPr>
          <p:nvPr>
            <p:ph type="body" sz="quarter" idx="13" hasCustomPrompt="1"/>
          </p:nvPr>
        </p:nvSpPr>
        <p:spPr>
          <a:xfrm>
            <a:off x="399596"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rei Inhalte - links">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4650673" y="1268413"/>
            <a:ext cx="4140000" cy="2447925"/>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Fußzeilenplatzhalter 2"/>
          <p:cNvSpPr>
            <a:spLocks noGrp="1"/>
          </p:cNvSpPr>
          <p:nvPr>
            <p:ph type="ftr" sz="quarter" idx="10"/>
          </p:nvPr>
        </p:nvSpPr>
        <p:spPr/>
        <p:txBody>
          <a:bodyPr/>
          <a:lstStyle/>
          <a:p>
            <a:r>
              <a:rPr lang="de-DE">
                <a:latin typeface="Corbel" charset="0"/>
                <a:ea typeface="Corbel" charset="0"/>
                <a:cs typeface="Corbel" charset="0"/>
              </a:rPr>
              <a:t>Projekt CCSchool - Verbesserung der Versorgungskontinuität bei Kindern und Jugendlichen mit (drohender) seelischer Behinderung </a:t>
            </a:r>
            <a:endParaRPr lang="de-DE" dirty="0">
              <a:latin typeface="Corbel" charset="0"/>
              <a:ea typeface="Corbel" charset="0"/>
              <a:cs typeface="Corbel" charset="0"/>
            </a:endParaRPr>
          </a:p>
        </p:txBody>
      </p:sp>
      <p:sp>
        <p:nvSpPr>
          <p:cNvPr id="4" name="Foliennummernplatzhalter 3"/>
          <p:cNvSpPr>
            <a:spLocks noGrp="1"/>
          </p:cNvSpPr>
          <p:nvPr>
            <p:ph type="sldNum" sz="quarter" idx="11"/>
          </p:nvPr>
        </p:nvSpPr>
        <p:spPr/>
        <p:txBody>
          <a:bodyPr/>
          <a:lstStyle/>
          <a:p>
            <a:fld id="{43AA54D9-B87A-F84D-86CD-6E00C338952B}" type="slidenum">
              <a:rPr lang="de-DE" smtClean="0"/>
              <a:pPr/>
              <a:t>‹Nr.›</a:t>
            </a:fld>
            <a:endParaRPr lang="de-DE"/>
          </a:p>
        </p:txBody>
      </p:sp>
      <p:sp>
        <p:nvSpPr>
          <p:cNvPr id="8" name="Content Placeholder 3"/>
          <p:cNvSpPr>
            <a:spLocks noGrp="1"/>
          </p:cNvSpPr>
          <p:nvPr>
            <p:ph sz="half" idx="13"/>
          </p:nvPr>
        </p:nvSpPr>
        <p:spPr>
          <a:xfrm>
            <a:off x="4650674" y="3828443"/>
            <a:ext cx="4140000" cy="2448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Textplatzhalter 6"/>
          <p:cNvSpPr>
            <a:spLocks noGrp="1"/>
          </p:cNvSpPr>
          <p:nvPr>
            <p:ph type="body" sz="quarter" idx="14" hasCustomPrompt="1"/>
          </p:nvPr>
        </p:nvSpPr>
        <p:spPr>
          <a:xfrm>
            <a:off x="395488"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Content Placeholder 2"/>
          <p:cNvSpPr>
            <a:spLocks noGrp="1"/>
          </p:cNvSpPr>
          <p:nvPr>
            <p:ph sz="half" idx="1"/>
          </p:nvPr>
        </p:nvSpPr>
        <p:spPr>
          <a:xfrm>
            <a:off x="395488" y="1268413"/>
            <a:ext cx="4140000" cy="5005387"/>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xmlns="" val="396298498"/>
      </p:ext>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ei Inhalte - recht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latin typeface="Corbel" charset="0"/>
                <a:ea typeface="Corbel" charset="0"/>
                <a:cs typeface="Corbel" charset="0"/>
              </a:rPr>
              <a:t>Projekt CCSchool - Verbesserung der Versorgungskontinuität bei Kindern und Jugendlichen mit (drohender) seelischer Behinderung </a:t>
            </a:r>
            <a:endParaRPr lang="de-DE" dirty="0">
              <a:latin typeface="Corbel" charset="0"/>
              <a:ea typeface="Corbel" charset="0"/>
              <a:cs typeface="Corbel" charset="0"/>
            </a:endParaRPr>
          </a:p>
        </p:txBody>
      </p:sp>
      <p:sp>
        <p:nvSpPr>
          <p:cNvPr id="4" name="Foliennummernplatzhalter 3"/>
          <p:cNvSpPr>
            <a:spLocks noGrp="1"/>
          </p:cNvSpPr>
          <p:nvPr>
            <p:ph type="sldNum" sz="quarter" idx="11"/>
          </p:nvPr>
        </p:nvSpPr>
        <p:spPr/>
        <p:txBody>
          <a:bodyPr/>
          <a:lstStyle/>
          <a:p>
            <a:fld id="{43AA54D9-B87A-F84D-86CD-6E00C338952B}" type="slidenum">
              <a:rPr lang="de-DE" smtClean="0"/>
              <a:pPr/>
              <a:t>‹Nr.›</a:t>
            </a:fld>
            <a:endParaRPr lang="de-DE"/>
          </a:p>
        </p:txBody>
      </p:sp>
      <p:sp>
        <p:nvSpPr>
          <p:cNvPr id="9" name="Textplatzhalter 6"/>
          <p:cNvSpPr>
            <a:spLocks noGrp="1"/>
          </p:cNvSpPr>
          <p:nvPr>
            <p:ph type="body" sz="quarter" idx="15" hasCustomPrompt="1"/>
          </p:nvPr>
        </p:nvSpPr>
        <p:spPr>
          <a:xfrm>
            <a:off x="395288" y="748650"/>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Content Placeholder 3"/>
          <p:cNvSpPr>
            <a:spLocks noGrp="1"/>
          </p:cNvSpPr>
          <p:nvPr>
            <p:ph sz="half" idx="16"/>
          </p:nvPr>
        </p:nvSpPr>
        <p:spPr>
          <a:xfrm>
            <a:off x="4650674" y="1278369"/>
            <a:ext cx="4140000" cy="5004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Content Placeholder 3"/>
          <p:cNvSpPr>
            <a:spLocks noGrp="1"/>
          </p:cNvSpPr>
          <p:nvPr>
            <p:ph sz="half" idx="2"/>
          </p:nvPr>
        </p:nvSpPr>
        <p:spPr>
          <a:xfrm>
            <a:off x="395488" y="1265770"/>
            <a:ext cx="4140000" cy="2447925"/>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Content Placeholder 3"/>
          <p:cNvSpPr>
            <a:spLocks noGrp="1"/>
          </p:cNvSpPr>
          <p:nvPr>
            <p:ph sz="half" idx="13"/>
          </p:nvPr>
        </p:nvSpPr>
        <p:spPr>
          <a:xfrm>
            <a:off x="395489" y="3825800"/>
            <a:ext cx="4140000" cy="2448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xmlns="" val="319238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latin typeface="Corbel" charset="0"/>
                <a:ea typeface="Corbel" charset="0"/>
                <a:cs typeface="Corbel" charset="0"/>
              </a:rPr>
              <a:t>Projekt CCSchool - Verbesserung der Versorgungskontinuität bei Kindern und Jugendlichen mit (drohender) seelischer Behinderung </a:t>
            </a:r>
            <a:endParaRPr lang="de-DE" dirty="0">
              <a:latin typeface="Corbel" charset="0"/>
              <a:ea typeface="Corbel" charset="0"/>
              <a:cs typeface="Corbel" charset="0"/>
            </a:endParaRPr>
          </a:p>
        </p:txBody>
      </p:sp>
      <p:sp>
        <p:nvSpPr>
          <p:cNvPr id="4" name="Foliennummernplatzhalter 3"/>
          <p:cNvSpPr>
            <a:spLocks noGrp="1"/>
          </p:cNvSpPr>
          <p:nvPr>
            <p:ph type="sldNum" sz="quarter" idx="11"/>
          </p:nvPr>
        </p:nvSpPr>
        <p:spPr/>
        <p:txBody>
          <a:bodyPr/>
          <a:lstStyle/>
          <a:p>
            <a:fld id="{43AA54D9-B87A-F84D-86CD-6E00C338952B}" type="slidenum">
              <a:rPr lang="de-DE" smtClean="0"/>
              <a:pPr/>
              <a:t>‹Nr.›</a:t>
            </a:fld>
            <a:endParaRPr lang="de-DE"/>
          </a:p>
        </p:txBody>
      </p:sp>
      <p:sp>
        <p:nvSpPr>
          <p:cNvPr id="9" name="Textplatzhalter 6"/>
          <p:cNvSpPr>
            <a:spLocks noGrp="1"/>
          </p:cNvSpPr>
          <p:nvPr>
            <p:ph type="body" sz="quarter" idx="14" hasCustomPrompt="1"/>
          </p:nvPr>
        </p:nvSpPr>
        <p:spPr>
          <a:xfrm>
            <a:off x="398318"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Content Placeholder 3"/>
          <p:cNvSpPr>
            <a:spLocks noGrp="1"/>
          </p:cNvSpPr>
          <p:nvPr>
            <p:ph sz="half" idx="2"/>
          </p:nvPr>
        </p:nvSpPr>
        <p:spPr>
          <a:xfrm>
            <a:off x="4650673" y="1268413"/>
            <a:ext cx="4140000" cy="2447925"/>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Content Placeholder 3"/>
          <p:cNvSpPr>
            <a:spLocks noGrp="1"/>
          </p:cNvSpPr>
          <p:nvPr>
            <p:ph sz="half" idx="13"/>
          </p:nvPr>
        </p:nvSpPr>
        <p:spPr>
          <a:xfrm>
            <a:off x="4650674" y="3828443"/>
            <a:ext cx="4140000" cy="2448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Content Placeholder 3"/>
          <p:cNvSpPr>
            <a:spLocks noGrp="1"/>
          </p:cNvSpPr>
          <p:nvPr>
            <p:ph sz="half" idx="15"/>
          </p:nvPr>
        </p:nvSpPr>
        <p:spPr>
          <a:xfrm>
            <a:off x="395288" y="1265770"/>
            <a:ext cx="4140000" cy="2447925"/>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half" idx="16"/>
          </p:nvPr>
        </p:nvSpPr>
        <p:spPr>
          <a:xfrm>
            <a:off x="395289" y="3825800"/>
            <a:ext cx="4140000" cy="2448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xmlns="" val="4186768805"/>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5" name="Slide Number Placeholder 4"/>
          <p:cNvSpPr>
            <a:spLocks noGrp="1"/>
          </p:cNvSpPr>
          <p:nvPr>
            <p:ph type="sldNum" sz="quarter" idx="12"/>
          </p:nvPr>
        </p:nvSpPr>
        <p:spPr/>
        <p:txBody>
          <a:bodyPr/>
          <a:lstStyle/>
          <a:p>
            <a:fld id="{43AA54D9-B87A-F84D-86CD-6E00C338952B}" type="slidenum">
              <a:rPr lang="de-DE" smtClean="0"/>
              <a:pPr/>
              <a:t>‹Nr.›</a:t>
            </a:fld>
            <a:endParaRPr lang="de-DE"/>
          </a:p>
        </p:txBody>
      </p:sp>
      <p:cxnSp>
        <p:nvCxnSpPr>
          <p:cNvPr id="8" name="Gerade Verbindung 4"/>
          <p:cNvCxnSpPr/>
          <p:nvPr userDrawn="1"/>
        </p:nvCxnSpPr>
        <p:spPr>
          <a:xfrm>
            <a:off x="366800" y="1258888"/>
            <a:ext cx="84054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platzhalter 6"/>
          <p:cNvSpPr>
            <a:spLocks noGrp="1"/>
          </p:cNvSpPr>
          <p:nvPr>
            <p:ph type="body" sz="quarter" idx="13" hasCustomPrompt="1"/>
          </p:nvPr>
        </p:nvSpPr>
        <p:spPr>
          <a:xfrm>
            <a:off x="399596"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3" name="Titel 2"/>
          <p:cNvSpPr>
            <a:spLocks noGrp="1"/>
          </p:cNvSpPr>
          <p:nvPr>
            <p:ph type="title"/>
          </p:nvPr>
        </p:nvSpPr>
        <p:spPr/>
        <p:txBody>
          <a:bodyPr/>
          <a:lstStyle/>
          <a:p>
            <a:r>
              <a:rPr lang="de-DE"/>
              <a:t>Titelmasterformat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96000" y="6490598"/>
            <a:ext cx="5400000" cy="230878"/>
          </a:xfrm>
          <a:prstGeom prst="rect">
            <a:avLst/>
          </a:prstGeom>
        </p:spPr>
        <p:txBody>
          <a:bodyPr vert="horz" lIns="0" tIns="45720" rIns="91440" bIns="45720" rtlCol="0" anchor="ctr"/>
          <a:lstStyle>
            <a:lvl1pPr algn="l">
              <a:defRPr sz="900">
                <a:solidFill>
                  <a:schemeClr val="tx1"/>
                </a:solidFill>
                <a:latin typeface="Corbel" panose="020B0503020204020204" pitchFamily="34" charset="0"/>
              </a:defRPr>
            </a:lvl1pPr>
          </a:lstStyle>
          <a:p>
            <a:r>
              <a:rPr lang="de-DE">
                <a:latin typeface="Corbel" charset="0"/>
                <a:ea typeface="Corbel" charset="0"/>
                <a:cs typeface="Corbel" charset="0"/>
              </a:rPr>
              <a:t>Projekt CCSchool - Verbesserung der Versorgungskontinuität bei Kindern und Jugendlichen mit (drohender) seelischer Behinderung </a:t>
            </a:r>
            <a:endParaRPr lang="de-DE" dirty="0">
              <a:latin typeface="Corbel" charset="0"/>
              <a:ea typeface="Corbel" charset="0"/>
              <a:cs typeface="Corbel" charset="0"/>
            </a:endParaRPr>
          </a:p>
        </p:txBody>
      </p:sp>
      <p:sp>
        <p:nvSpPr>
          <p:cNvPr id="3" name="Text Placeholder 2"/>
          <p:cNvSpPr>
            <a:spLocks noGrp="1"/>
          </p:cNvSpPr>
          <p:nvPr>
            <p:ph type="body" idx="1"/>
          </p:nvPr>
        </p:nvSpPr>
        <p:spPr>
          <a:xfrm>
            <a:off x="1295400" y="2528888"/>
            <a:ext cx="6550152" cy="3744911"/>
          </a:xfrm>
          <a:prstGeom prst="rect">
            <a:avLst/>
          </a:prstGeom>
        </p:spPr>
        <p:txBody>
          <a:bodyPr vert="horz" lIns="0" tIns="45720" rIns="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7525225" y="6490598"/>
            <a:ext cx="1265449" cy="230878"/>
          </a:xfrm>
          <a:prstGeom prst="rect">
            <a:avLst/>
          </a:prstGeom>
        </p:spPr>
        <p:txBody>
          <a:bodyPr vert="horz" lIns="91440" tIns="45720" rIns="0" bIns="45720" rtlCol="0" anchor="ctr"/>
          <a:lstStyle>
            <a:lvl1pPr algn="r">
              <a:defRPr sz="900">
                <a:solidFill>
                  <a:schemeClr val="tx1"/>
                </a:solidFill>
                <a:latin typeface="Corbel" panose="020B0503020204020204" pitchFamily="34" charset="0"/>
              </a:defRPr>
            </a:lvl1pPr>
          </a:lstStyle>
          <a:p>
            <a:fld id="{43AA54D9-B87A-F84D-86CD-6E00C338952B}" type="slidenum">
              <a:rPr lang="de-DE" smtClean="0"/>
              <a:pPr/>
              <a:t>‹Nr.›</a:t>
            </a:fld>
            <a:endParaRPr lang="de-DE"/>
          </a:p>
        </p:txBody>
      </p:sp>
      <p:sp>
        <p:nvSpPr>
          <p:cNvPr id="10" name="Titelplatzhalter 9"/>
          <p:cNvSpPr>
            <a:spLocks noGrp="1"/>
          </p:cNvSpPr>
          <p:nvPr>
            <p:ph type="title"/>
          </p:nvPr>
        </p:nvSpPr>
        <p:spPr>
          <a:xfrm>
            <a:off x="1295400" y="1628774"/>
            <a:ext cx="6553200" cy="755651"/>
          </a:xfrm>
          <a:prstGeom prst="rect">
            <a:avLst/>
          </a:prstGeom>
        </p:spPr>
        <p:txBody>
          <a:bodyPr vert="horz" lIns="0" tIns="45720" rIns="0" bIns="45720" rtlCol="0" anchor="b">
            <a:normAutofit/>
          </a:bodyPr>
          <a:lstStyle/>
          <a:p>
            <a:r>
              <a:rPr lang="de-DE" dirty="0"/>
              <a:t>Titelmasterformat durch Klicken bearbeiten</a:t>
            </a:r>
          </a:p>
        </p:txBody>
      </p:sp>
      <p:pic>
        <p:nvPicPr>
          <p:cNvPr id="8" name="Bild 5"/>
          <p:cNvPicPr>
            <a:picLocks noChangeAspect="1"/>
          </p:cNvPicPr>
          <p:nvPr userDrawn="1"/>
        </p:nvPicPr>
        <p:blipFill>
          <a:blip r:embed="rId12">
            <a:extLst>
              <a:ext uri="{28A0092B-C50C-407E-A947-70E740481C1C}">
                <a14:useLocalDpi xmlns:a14="http://schemas.microsoft.com/office/drawing/2010/main" xmlns="" val="0"/>
              </a:ext>
            </a:extLst>
          </a:blip>
          <a:stretch>
            <a:fillRect/>
          </a:stretch>
        </p:blipFill>
        <p:spPr>
          <a:xfrm>
            <a:off x="6821894" y="376898"/>
            <a:ext cx="1980000" cy="673200"/>
          </a:xfrm>
          <a:prstGeom prst="rect">
            <a:avLst/>
          </a:prstGeom>
        </p:spPr>
      </p:pic>
    </p:spTree>
    <p:extLst>
      <p:ext uri="{BB962C8B-B14F-4D97-AF65-F5344CB8AC3E}">
        <p14:creationId xmlns:p14="http://schemas.microsoft.com/office/powerpoint/2010/main" xmlns="" val="18946432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47" r:id="rId4"/>
    <p:sldLayoutId id="2147483736" r:id="rId5"/>
    <p:sldLayoutId id="2147483745" r:id="rId6"/>
    <p:sldLayoutId id="2147483746" r:id="rId7"/>
    <p:sldLayoutId id="2147483744" r:id="rId8"/>
    <p:sldLayoutId id="2147483738" r:id="rId9"/>
    <p:sldLayoutId id="2147483739" r:id="rId10"/>
  </p:sldLayoutIdLst>
  <p:hf hdr="0" dt="0"/>
  <p:txStyles>
    <p:titleStyle>
      <a:lvl1pPr algn="l" defTabSz="914400" rtl="0" eaLnBrk="1" latinLnBrk="0" hangingPunct="1">
        <a:lnSpc>
          <a:spcPct val="90000"/>
        </a:lnSpc>
        <a:spcBef>
          <a:spcPct val="0"/>
        </a:spcBef>
        <a:buNone/>
        <a:defRPr sz="2000" b="1" kern="1200">
          <a:solidFill>
            <a:schemeClr val="tx1"/>
          </a:solidFill>
          <a:latin typeface="Corbel" panose="020B0503020204020204" pitchFamily="34" charset="0"/>
          <a:ea typeface="+mj-ea"/>
          <a:cs typeface="+mj-cs"/>
        </a:defRPr>
      </a:lvl1pPr>
    </p:titleStyle>
    <p:bodyStyle>
      <a:lvl1pPr marL="1778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16" userDrawn="1">
          <p15:clr>
            <a:srgbClr val="F26B43"/>
          </p15:clr>
        </p15:guide>
        <p15:guide id="2" pos="4944" userDrawn="1">
          <p15:clr>
            <a:srgbClr val="F26B43"/>
          </p15:clr>
        </p15:guide>
        <p15:guide id="3" orient="horz" pos="1502" userDrawn="1">
          <p15:clr>
            <a:srgbClr val="F26B43"/>
          </p15:clr>
        </p15:guide>
        <p15:guide id="4" orient="horz" pos="1593" userDrawn="1">
          <p15:clr>
            <a:srgbClr val="F26B43"/>
          </p15:clr>
        </p15:guide>
        <p15:guide id="5" orient="horz" pos="3952" userDrawn="1">
          <p15:clr>
            <a:srgbClr val="F26B43"/>
          </p15:clr>
        </p15:guide>
        <p15:guide id="6" pos="249" userDrawn="1">
          <p15:clr>
            <a:srgbClr val="F26B43"/>
          </p15:clr>
        </p15:guide>
        <p15:guide id="7" pos="5534" userDrawn="1">
          <p15:clr>
            <a:srgbClr val="F26B43"/>
          </p15:clr>
        </p15:guide>
        <p15:guide id="8" orient="horz" pos="1026" userDrawn="1">
          <p15:clr>
            <a:srgbClr val="F26B43"/>
          </p15:clr>
        </p15:guide>
        <p15:guide id="9" orient="horz" pos="618" userDrawn="1">
          <p15:clr>
            <a:srgbClr val="F26B43"/>
          </p15:clr>
        </p15:guide>
        <p15:guide id="10" orient="horz" pos="799" userDrawn="1">
          <p15:clr>
            <a:srgbClr val="F26B43"/>
          </p15:clr>
        </p15:guide>
        <p15:guide id="11" orient="horz" pos="2409" userDrawn="1">
          <p15:clr>
            <a:srgbClr val="F26B43"/>
          </p15:clr>
        </p15:guide>
        <p15:guide id="12" orient="horz" pos="2341" userDrawn="1">
          <p15:clr>
            <a:srgbClr val="F26B43"/>
          </p15:clr>
        </p15:guide>
        <p15:guide id="13" pos="2857" userDrawn="1">
          <p15:clr>
            <a:srgbClr val="F26B43"/>
          </p15:clr>
        </p15:guide>
        <p15:guide id="14" pos="29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295400" y="1820008"/>
            <a:ext cx="6553200" cy="2171647"/>
          </a:xfrm>
        </p:spPr>
        <p:txBody>
          <a:bodyPr>
            <a:normAutofit fontScale="90000"/>
          </a:bodyPr>
          <a:lstStyle/>
          <a:p>
            <a:pPr algn="ctr">
              <a:lnSpc>
                <a:spcPct val="100000"/>
              </a:lnSpc>
              <a:spcBef>
                <a:spcPts val="600"/>
              </a:spcBef>
              <a:spcAft>
                <a:spcPts val="1800"/>
              </a:spcAft>
            </a:pPr>
            <a:r>
              <a:rPr lang="de-DE" sz="4000" dirty="0"/>
              <a:t>Projekt CCSchool:</a:t>
            </a:r>
            <a:br>
              <a:rPr lang="de-DE" sz="4000" dirty="0"/>
            </a:br>
            <a:r>
              <a:rPr lang="de-DE" sz="3100" dirty="0"/>
              <a:t>Verbesserung der Versorgungskontinuität bei Kindern und Jugendlichen mit (drohender) seelischer Behinderung </a:t>
            </a:r>
            <a:endParaRPr lang="de-DE" sz="2200" dirty="0"/>
          </a:p>
        </p:txBody>
      </p:sp>
      <p:sp>
        <p:nvSpPr>
          <p:cNvPr id="2" name="Untertitel 1"/>
          <p:cNvSpPr>
            <a:spLocks noGrp="1"/>
          </p:cNvSpPr>
          <p:nvPr>
            <p:ph type="subTitle" idx="1"/>
          </p:nvPr>
        </p:nvSpPr>
        <p:spPr/>
        <p:txBody>
          <a:bodyPr/>
          <a:lstStyle/>
          <a:p>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30127" y="4781891"/>
            <a:ext cx="2875319" cy="1133274"/>
          </a:xfrm>
          <a:prstGeom prst="rect">
            <a:avLst/>
          </a:prstGeom>
        </p:spPr>
      </p:pic>
      <p:pic>
        <p:nvPicPr>
          <p:cNvPr id="6" name="Grafik 5">
            <a:extLst>
              <a:ext uri="{FF2B5EF4-FFF2-40B4-BE49-F238E27FC236}">
                <a16:creationId xmlns:a16="http://schemas.microsoft.com/office/drawing/2014/main" xmlns="" id="{0D316288-13A9-4F24-8C28-C10E9C009D8E}"/>
              </a:ext>
            </a:extLst>
          </p:cNvPr>
          <p:cNvPicPr>
            <a:picLocks noChangeAspect="1"/>
          </p:cNvPicPr>
          <p:nvPr/>
        </p:nvPicPr>
        <p:blipFill>
          <a:blip r:embed="rId4"/>
          <a:stretch>
            <a:fillRect/>
          </a:stretch>
        </p:blipFill>
        <p:spPr>
          <a:xfrm>
            <a:off x="5096390" y="177491"/>
            <a:ext cx="1422446" cy="934352"/>
          </a:xfrm>
          <a:prstGeom prst="rect">
            <a:avLst/>
          </a:prstGeom>
        </p:spPr>
      </p:pic>
    </p:spTree>
    <p:extLst>
      <p:ext uri="{BB962C8B-B14F-4D97-AF65-F5344CB8AC3E}">
        <p14:creationId xmlns:p14="http://schemas.microsoft.com/office/powerpoint/2010/main" xmlns="" val="123074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96000" y="6490598"/>
            <a:ext cx="7042292" cy="230878"/>
          </a:xfrm>
        </p:spPr>
        <p:txBody>
          <a:bodyPr/>
          <a:lstStyle/>
          <a:p>
            <a:r>
              <a:rPr lang="de-DE" dirty="0"/>
              <a:t>Projekt CCSchool - Verbesserung der Versorgungskontinuität bei Kindern und Jugendlichen mit (drohender) seelischer Behinderung </a:t>
            </a:r>
          </a:p>
        </p:txBody>
      </p:sp>
      <p:sp>
        <p:nvSpPr>
          <p:cNvPr id="4" name="Foliennummernplatzhalter 3"/>
          <p:cNvSpPr>
            <a:spLocks noGrp="1"/>
          </p:cNvSpPr>
          <p:nvPr>
            <p:ph type="sldNum" sz="quarter" idx="12"/>
          </p:nvPr>
        </p:nvSpPr>
        <p:spPr/>
        <p:txBody>
          <a:bodyPr/>
          <a:lstStyle/>
          <a:p>
            <a:fld id="{43AA54D9-B87A-F84D-86CD-6E00C338952B}" type="slidenum">
              <a:rPr lang="de-DE" smtClean="0"/>
              <a:pPr/>
              <a:t>10</a:t>
            </a:fld>
            <a:endParaRPr lang="de-DE"/>
          </a:p>
        </p:txBody>
      </p:sp>
      <p:sp>
        <p:nvSpPr>
          <p:cNvPr id="7" name="Textfeld 6"/>
          <p:cNvSpPr txBox="1"/>
          <p:nvPr/>
        </p:nvSpPr>
        <p:spPr>
          <a:xfrm>
            <a:off x="0" y="2528888"/>
            <a:ext cx="9144000" cy="1440000"/>
          </a:xfrm>
          <a:prstGeom prst="rect">
            <a:avLst/>
          </a:prstGeom>
          <a:solidFill>
            <a:srgbClr val="64ACAF"/>
          </a:solidFill>
        </p:spPr>
        <p:txBody>
          <a:bodyPr wrap="square" rtlCol="0" anchor="ctr" anchorCtr="0">
            <a:noAutofit/>
          </a:bodyPr>
          <a:lstStyle/>
          <a:p>
            <a:pPr algn="ctr"/>
            <a:r>
              <a:rPr lang="de-DE" sz="2400" b="1" dirty="0">
                <a:solidFill>
                  <a:schemeClr val="bg1"/>
                </a:solidFill>
                <a:latin typeface="Cambria" panose="02040503050406030204" pitchFamily="18" charset="0"/>
              </a:rPr>
              <a:t>Ablauf der Intervention</a:t>
            </a:r>
          </a:p>
        </p:txBody>
      </p:sp>
      <p:pic>
        <p:nvPicPr>
          <p:cNvPr id="8" name="Grafik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6" name="Grafik 5">
            <a:extLst>
              <a:ext uri="{FF2B5EF4-FFF2-40B4-BE49-F238E27FC236}">
                <a16:creationId xmlns:a16="http://schemas.microsoft.com/office/drawing/2014/main" xmlns="" id="{48AECCAF-1600-4513-95BC-234A89A0CB09}"/>
              </a:ext>
            </a:extLst>
          </p:cNvPr>
          <p:cNvPicPr>
            <a:picLocks noChangeAspect="1"/>
          </p:cNvPicPr>
          <p:nvPr/>
        </p:nvPicPr>
        <p:blipFill>
          <a:blip r:embed="rId3"/>
          <a:stretch>
            <a:fillRect/>
          </a:stretch>
        </p:blipFill>
        <p:spPr>
          <a:xfrm>
            <a:off x="3364321" y="333681"/>
            <a:ext cx="1422446" cy="934352"/>
          </a:xfrm>
          <a:prstGeom prst="rect">
            <a:avLst/>
          </a:prstGeom>
        </p:spPr>
      </p:pic>
    </p:spTree>
    <p:extLst>
      <p:ext uri="{BB962C8B-B14F-4D97-AF65-F5344CB8AC3E}">
        <p14:creationId xmlns:p14="http://schemas.microsoft.com/office/powerpoint/2010/main" xmlns="" val="409540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7977279-3874-46D8-85C3-768A5641D34F}"/>
              </a:ext>
            </a:extLst>
          </p:cNvPr>
          <p:cNvSpPr>
            <a:spLocks noGrp="1"/>
          </p:cNvSpPr>
          <p:nvPr>
            <p:ph idx="1"/>
          </p:nvPr>
        </p:nvSpPr>
        <p:spPr>
          <a:xfrm>
            <a:off x="408148" y="1598426"/>
            <a:ext cx="925600" cy="509172"/>
          </a:xfrm>
        </p:spPr>
        <p:txBody>
          <a:bodyPr>
            <a:normAutofit/>
          </a:bodyPr>
          <a:lstStyle/>
          <a:p>
            <a:pPr>
              <a:buNone/>
            </a:pPr>
            <a:r>
              <a:rPr lang="de-DE" sz="2000" b="1" dirty="0"/>
              <a:t>Bisher: </a:t>
            </a:r>
          </a:p>
          <a:p>
            <a:endParaRPr lang="de-DE" dirty="0"/>
          </a:p>
          <a:p>
            <a:pPr marL="0" indent="0">
              <a:buNone/>
            </a:pPr>
            <a:endParaRPr lang="de-DE" dirty="0"/>
          </a:p>
        </p:txBody>
      </p:sp>
      <p:sp>
        <p:nvSpPr>
          <p:cNvPr id="12" name="Textplatzhalter 11"/>
          <p:cNvSpPr>
            <a:spLocks noGrp="1"/>
          </p:cNvSpPr>
          <p:nvPr>
            <p:ph type="body" sz="quarter" idx="13"/>
          </p:nvPr>
        </p:nvSpPr>
        <p:spPr/>
        <p:txBody>
          <a:bodyPr>
            <a:noAutofit/>
          </a:bodyPr>
          <a:lstStyle/>
          <a:p>
            <a:r>
              <a:rPr lang="de-DE" sz="3200" b="1" dirty="0" err="1">
                <a:solidFill>
                  <a:schemeClr val="accent1"/>
                </a:solidFill>
              </a:rPr>
              <a:t>C</a:t>
            </a:r>
            <a:r>
              <a:rPr lang="de-DE" sz="3200" b="1" dirty="0" err="1"/>
              <a:t>ontinuum</a:t>
            </a:r>
            <a:r>
              <a:rPr lang="de-DE" sz="3200" b="1" dirty="0"/>
              <a:t> </a:t>
            </a:r>
            <a:r>
              <a:rPr lang="de-DE" sz="3200" b="1" dirty="0" err="1"/>
              <a:t>of</a:t>
            </a:r>
            <a:r>
              <a:rPr lang="de-DE" sz="3200" b="1" dirty="0"/>
              <a:t> </a:t>
            </a:r>
            <a:r>
              <a:rPr lang="de-DE" sz="3200" b="1" dirty="0">
                <a:solidFill>
                  <a:schemeClr val="accent1"/>
                </a:solidFill>
              </a:rPr>
              <a:t>C</a:t>
            </a:r>
            <a:r>
              <a:rPr lang="de-DE" sz="3200" b="1" dirty="0"/>
              <a:t>are </a:t>
            </a:r>
            <a:r>
              <a:rPr lang="de-DE" sz="3200" b="1" dirty="0">
                <a:solidFill>
                  <a:schemeClr val="accent1"/>
                </a:solidFill>
              </a:rPr>
              <a:t>School</a:t>
            </a:r>
          </a:p>
        </p:txBody>
      </p:sp>
      <p:grpSp>
        <p:nvGrpSpPr>
          <p:cNvPr id="16" name="Gruppieren 15"/>
          <p:cNvGrpSpPr/>
          <p:nvPr/>
        </p:nvGrpSpPr>
        <p:grpSpPr>
          <a:xfrm>
            <a:off x="190124" y="2247533"/>
            <a:ext cx="2924268" cy="2020378"/>
            <a:chOff x="1362795" y="3016231"/>
            <a:chExt cx="5712960" cy="2756402"/>
          </a:xfrm>
        </p:grpSpPr>
        <p:sp>
          <p:nvSpPr>
            <p:cNvPr id="5" name="Ellipse 4">
              <a:extLst>
                <a:ext uri="{FF2B5EF4-FFF2-40B4-BE49-F238E27FC236}">
                  <a16:creationId xmlns:a16="http://schemas.microsoft.com/office/drawing/2014/main" xmlns="" id="{BA195174-CD45-456C-B63E-45B0701948A8}"/>
                </a:ext>
              </a:extLst>
            </p:cNvPr>
            <p:cNvSpPr/>
            <p:nvPr/>
          </p:nvSpPr>
          <p:spPr>
            <a:xfrm>
              <a:off x="2652551" y="3996994"/>
              <a:ext cx="2731715" cy="630193"/>
            </a:xfrm>
            <a:prstGeom prst="ellipse">
              <a:avLst/>
            </a:prstGeom>
            <a:solidFill>
              <a:srgbClr val="6DCD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Kind/</a:t>
              </a:r>
            </a:p>
            <a:p>
              <a:pPr algn="ctr"/>
              <a:r>
                <a:rPr lang="de-DE" sz="1200" dirty="0"/>
                <a:t>Jugendlicher</a:t>
              </a:r>
            </a:p>
          </p:txBody>
        </p:sp>
        <p:sp>
          <p:nvSpPr>
            <p:cNvPr id="6" name="Ellipse 5">
              <a:extLst>
                <a:ext uri="{FF2B5EF4-FFF2-40B4-BE49-F238E27FC236}">
                  <a16:creationId xmlns:a16="http://schemas.microsoft.com/office/drawing/2014/main" xmlns="" id="{B1B0B8CB-870D-4537-9A40-B440EF824127}"/>
                </a:ext>
              </a:extLst>
            </p:cNvPr>
            <p:cNvSpPr/>
            <p:nvPr/>
          </p:nvSpPr>
          <p:spPr>
            <a:xfrm>
              <a:off x="2986184" y="5207311"/>
              <a:ext cx="2376618" cy="565322"/>
            </a:xfrm>
            <a:prstGeom prst="ellipse">
              <a:avLst/>
            </a:prstGeom>
            <a:solidFill>
              <a:srgbClr val="5FB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KJ-Psychiater</a:t>
              </a:r>
            </a:p>
          </p:txBody>
        </p:sp>
        <p:sp>
          <p:nvSpPr>
            <p:cNvPr id="7" name="Ellipse 6">
              <a:extLst>
                <a:ext uri="{FF2B5EF4-FFF2-40B4-BE49-F238E27FC236}">
                  <a16:creationId xmlns:a16="http://schemas.microsoft.com/office/drawing/2014/main" xmlns="" id="{88F75C2C-F3EA-4209-8374-D9984E3E7E9F}"/>
                </a:ext>
              </a:extLst>
            </p:cNvPr>
            <p:cNvSpPr/>
            <p:nvPr/>
          </p:nvSpPr>
          <p:spPr>
            <a:xfrm>
              <a:off x="1362795" y="3016231"/>
              <a:ext cx="1786250" cy="603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Peer-Group</a:t>
              </a:r>
            </a:p>
          </p:txBody>
        </p:sp>
        <p:sp>
          <p:nvSpPr>
            <p:cNvPr id="8" name="Ellipse 7">
              <a:extLst>
                <a:ext uri="{FF2B5EF4-FFF2-40B4-BE49-F238E27FC236}">
                  <a16:creationId xmlns:a16="http://schemas.microsoft.com/office/drawing/2014/main" xmlns="" id="{076BF163-BAB3-46E8-8378-3F0FC3978393}"/>
                </a:ext>
              </a:extLst>
            </p:cNvPr>
            <p:cNvSpPr/>
            <p:nvPr/>
          </p:nvSpPr>
          <p:spPr>
            <a:xfrm>
              <a:off x="3354472" y="3030658"/>
              <a:ext cx="1764754" cy="565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Familie</a:t>
              </a:r>
            </a:p>
          </p:txBody>
        </p:sp>
        <p:sp>
          <p:nvSpPr>
            <p:cNvPr id="9" name="Ellipse 8">
              <a:extLst>
                <a:ext uri="{FF2B5EF4-FFF2-40B4-BE49-F238E27FC236}">
                  <a16:creationId xmlns:a16="http://schemas.microsoft.com/office/drawing/2014/main" xmlns="" id="{0AD352F8-F7DB-4BE0-8462-729EAD83B4B1}"/>
                </a:ext>
              </a:extLst>
            </p:cNvPr>
            <p:cNvSpPr/>
            <p:nvPr/>
          </p:nvSpPr>
          <p:spPr>
            <a:xfrm>
              <a:off x="5010086" y="4783322"/>
              <a:ext cx="2065669" cy="565322"/>
            </a:xfrm>
            <a:prstGeom prst="ellipse">
              <a:avLst/>
            </a:prstGeom>
            <a:solidFill>
              <a:srgbClr val="5FB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Pädiater</a:t>
              </a:r>
            </a:p>
          </p:txBody>
        </p:sp>
        <p:sp>
          <p:nvSpPr>
            <p:cNvPr id="10" name="Ellipse 9">
              <a:extLst>
                <a:ext uri="{FF2B5EF4-FFF2-40B4-BE49-F238E27FC236}">
                  <a16:creationId xmlns:a16="http://schemas.microsoft.com/office/drawing/2014/main" xmlns="" id="{4CBA36B4-DDFA-4B33-B554-18F4A623D7A5}"/>
                </a:ext>
              </a:extLst>
            </p:cNvPr>
            <p:cNvSpPr/>
            <p:nvPr/>
          </p:nvSpPr>
          <p:spPr>
            <a:xfrm>
              <a:off x="5199554" y="3016231"/>
              <a:ext cx="1663954" cy="565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Schule</a:t>
              </a:r>
            </a:p>
          </p:txBody>
        </p:sp>
        <p:sp>
          <p:nvSpPr>
            <p:cNvPr id="11" name="Ellipse 10">
              <a:extLst>
                <a:ext uri="{FF2B5EF4-FFF2-40B4-BE49-F238E27FC236}">
                  <a16:creationId xmlns:a16="http://schemas.microsoft.com/office/drawing/2014/main" xmlns="" id="{8C734E45-965D-4C92-A11B-27D299A2E0DB}"/>
                </a:ext>
              </a:extLst>
            </p:cNvPr>
            <p:cNvSpPr/>
            <p:nvPr/>
          </p:nvSpPr>
          <p:spPr>
            <a:xfrm>
              <a:off x="1362797" y="4812121"/>
              <a:ext cx="1786246" cy="565322"/>
            </a:xfrm>
            <a:prstGeom prst="ellipse">
              <a:avLst/>
            </a:prstGeom>
            <a:solidFill>
              <a:srgbClr val="5FB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Jugendamt</a:t>
              </a:r>
            </a:p>
          </p:txBody>
        </p:sp>
        <p:cxnSp>
          <p:nvCxnSpPr>
            <p:cNvPr id="13" name="Gerade Verbindung mit Pfeil 12">
              <a:extLst>
                <a:ext uri="{FF2B5EF4-FFF2-40B4-BE49-F238E27FC236}">
                  <a16:creationId xmlns:a16="http://schemas.microsoft.com/office/drawing/2014/main" xmlns="" id="{07CA7C52-73FE-416C-857F-774832B8B78C}"/>
                </a:ext>
              </a:extLst>
            </p:cNvPr>
            <p:cNvCxnSpPr/>
            <p:nvPr/>
          </p:nvCxnSpPr>
          <p:spPr>
            <a:xfrm>
              <a:off x="2652552" y="3752425"/>
              <a:ext cx="333632" cy="122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xmlns="" id="{5A3A5F68-BC1A-4DD5-986D-EC8444AB81B7}"/>
                </a:ext>
              </a:extLst>
            </p:cNvPr>
            <p:cNvCxnSpPr>
              <a:cxnSpLocks/>
            </p:cNvCxnSpPr>
            <p:nvPr/>
          </p:nvCxnSpPr>
          <p:spPr>
            <a:xfrm>
              <a:off x="4015945" y="3673325"/>
              <a:ext cx="0" cy="2174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xmlns="" id="{6D1AF44F-34C1-4C20-9B8D-D9A3458AC0A2}"/>
                </a:ext>
              </a:extLst>
            </p:cNvPr>
            <p:cNvSpPr txBox="1"/>
            <p:nvPr/>
          </p:nvSpPr>
          <p:spPr>
            <a:xfrm>
              <a:off x="3064089" y="4649162"/>
              <a:ext cx="374180" cy="409402"/>
            </a:xfrm>
            <a:prstGeom prst="rect">
              <a:avLst/>
            </a:prstGeom>
            <a:noFill/>
          </p:spPr>
          <p:txBody>
            <a:bodyPr wrap="square" rtlCol="0">
              <a:spAutoFit/>
            </a:bodyPr>
            <a:lstStyle/>
            <a:p>
              <a:r>
                <a:rPr lang="de-DE" sz="1350" b="1" dirty="0"/>
                <a:t>?</a:t>
              </a:r>
            </a:p>
          </p:txBody>
        </p:sp>
        <p:sp>
          <p:nvSpPr>
            <p:cNvPr id="20" name="Textfeld 19">
              <a:extLst>
                <a:ext uri="{FF2B5EF4-FFF2-40B4-BE49-F238E27FC236}">
                  <a16:creationId xmlns:a16="http://schemas.microsoft.com/office/drawing/2014/main" xmlns="" id="{69986D43-964B-4AA5-941F-6EB5ED48DEA8}"/>
                </a:ext>
              </a:extLst>
            </p:cNvPr>
            <p:cNvSpPr txBox="1"/>
            <p:nvPr/>
          </p:nvSpPr>
          <p:spPr>
            <a:xfrm>
              <a:off x="3946827" y="4817956"/>
              <a:ext cx="374180" cy="409402"/>
            </a:xfrm>
            <a:prstGeom prst="rect">
              <a:avLst/>
            </a:prstGeom>
            <a:noFill/>
          </p:spPr>
          <p:txBody>
            <a:bodyPr wrap="square" rtlCol="0">
              <a:spAutoFit/>
            </a:bodyPr>
            <a:lstStyle/>
            <a:p>
              <a:r>
                <a:rPr lang="de-DE" sz="1350" b="1" dirty="0"/>
                <a:t>?</a:t>
              </a:r>
            </a:p>
          </p:txBody>
        </p:sp>
        <p:sp>
          <p:nvSpPr>
            <p:cNvPr id="21" name="Textfeld 20">
              <a:extLst>
                <a:ext uri="{FF2B5EF4-FFF2-40B4-BE49-F238E27FC236}">
                  <a16:creationId xmlns:a16="http://schemas.microsoft.com/office/drawing/2014/main" xmlns="" id="{2C84DAB7-EF55-4AED-B517-FDBCC32E561C}"/>
                </a:ext>
              </a:extLst>
            </p:cNvPr>
            <p:cNvSpPr txBox="1"/>
            <p:nvPr/>
          </p:nvSpPr>
          <p:spPr>
            <a:xfrm>
              <a:off x="5010086" y="4517051"/>
              <a:ext cx="374180" cy="409402"/>
            </a:xfrm>
            <a:prstGeom prst="rect">
              <a:avLst/>
            </a:prstGeom>
            <a:noFill/>
          </p:spPr>
          <p:txBody>
            <a:bodyPr wrap="square" rtlCol="0">
              <a:spAutoFit/>
            </a:bodyPr>
            <a:lstStyle/>
            <a:p>
              <a:r>
                <a:rPr lang="de-DE" sz="1350" b="1" dirty="0"/>
                <a:t>?</a:t>
              </a:r>
            </a:p>
          </p:txBody>
        </p:sp>
        <p:sp>
          <p:nvSpPr>
            <p:cNvPr id="22" name="Ellipse 21">
              <a:extLst>
                <a:ext uri="{FF2B5EF4-FFF2-40B4-BE49-F238E27FC236}">
                  <a16:creationId xmlns:a16="http://schemas.microsoft.com/office/drawing/2014/main" xmlns="" id="{4C33CA91-46C5-47D6-96F0-8285829E25DC}"/>
                </a:ext>
              </a:extLst>
            </p:cNvPr>
            <p:cNvSpPr/>
            <p:nvPr/>
          </p:nvSpPr>
          <p:spPr>
            <a:xfrm>
              <a:off x="4944073" y="3687807"/>
              <a:ext cx="418729" cy="3150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grpSp>
        <p:nvGrpSpPr>
          <p:cNvPr id="23" name="Gruppieren 22"/>
          <p:cNvGrpSpPr/>
          <p:nvPr/>
        </p:nvGrpSpPr>
        <p:grpSpPr>
          <a:xfrm>
            <a:off x="3440318" y="3731661"/>
            <a:ext cx="5442860" cy="2786833"/>
            <a:chOff x="207180" y="2649664"/>
            <a:chExt cx="7846337" cy="2479732"/>
          </a:xfrm>
        </p:grpSpPr>
        <p:sp>
          <p:nvSpPr>
            <p:cNvPr id="24" name="Ellipse 23">
              <a:extLst>
                <a:ext uri="{FF2B5EF4-FFF2-40B4-BE49-F238E27FC236}">
                  <a16:creationId xmlns:a16="http://schemas.microsoft.com/office/drawing/2014/main" xmlns="" id="{C728A30E-5F9A-4DB7-A20C-2D339174F9BC}"/>
                </a:ext>
              </a:extLst>
            </p:cNvPr>
            <p:cNvSpPr/>
            <p:nvPr/>
          </p:nvSpPr>
          <p:spPr>
            <a:xfrm>
              <a:off x="207180" y="3510687"/>
              <a:ext cx="2460091" cy="630194"/>
            </a:xfrm>
            <a:prstGeom prst="ellipse">
              <a:avLst/>
            </a:prstGeom>
            <a:solidFill>
              <a:srgbClr val="6DCD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Kind/</a:t>
              </a:r>
            </a:p>
            <a:p>
              <a:pPr algn="ctr"/>
              <a:r>
                <a:rPr lang="de-DE" sz="1200" dirty="0"/>
                <a:t>Jugendlicher</a:t>
              </a:r>
            </a:p>
          </p:txBody>
        </p:sp>
        <p:sp>
          <p:nvSpPr>
            <p:cNvPr id="25" name="Ellipse 24">
              <a:extLst>
                <a:ext uri="{FF2B5EF4-FFF2-40B4-BE49-F238E27FC236}">
                  <a16:creationId xmlns:a16="http://schemas.microsoft.com/office/drawing/2014/main" xmlns="" id="{F96C301F-4A86-40B8-8F79-218CB847B99D}"/>
                </a:ext>
              </a:extLst>
            </p:cNvPr>
            <p:cNvSpPr/>
            <p:nvPr/>
          </p:nvSpPr>
          <p:spPr>
            <a:xfrm>
              <a:off x="2667271" y="3510687"/>
              <a:ext cx="1501095" cy="565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Schule</a:t>
              </a:r>
            </a:p>
          </p:txBody>
        </p:sp>
        <p:sp>
          <p:nvSpPr>
            <p:cNvPr id="26" name="Ellipse 25">
              <a:extLst>
                <a:ext uri="{FF2B5EF4-FFF2-40B4-BE49-F238E27FC236}">
                  <a16:creationId xmlns:a16="http://schemas.microsoft.com/office/drawing/2014/main" xmlns="" id="{85033E16-46BA-4EAE-8E8E-B816B056C1AB}"/>
                </a:ext>
              </a:extLst>
            </p:cNvPr>
            <p:cNvSpPr/>
            <p:nvPr/>
          </p:nvSpPr>
          <p:spPr>
            <a:xfrm>
              <a:off x="2947578" y="2649664"/>
              <a:ext cx="1688614" cy="565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Familie</a:t>
              </a:r>
            </a:p>
          </p:txBody>
        </p:sp>
        <p:sp>
          <p:nvSpPr>
            <p:cNvPr id="27" name="Ellipse 26">
              <a:extLst>
                <a:ext uri="{FF2B5EF4-FFF2-40B4-BE49-F238E27FC236}">
                  <a16:creationId xmlns:a16="http://schemas.microsoft.com/office/drawing/2014/main" xmlns="" id="{B27EED28-98B4-43B5-A724-B660D8378B0B}"/>
                </a:ext>
              </a:extLst>
            </p:cNvPr>
            <p:cNvSpPr/>
            <p:nvPr/>
          </p:nvSpPr>
          <p:spPr>
            <a:xfrm>
              <a:off x="2947580" y="4564075"/>
              <a:ext cx="1559225" cy="565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Peer-Group</a:t>
              </a:r>
            </a:p>
          </p:txBody>
        </p:sp>
        <p:sp>
          <p:nvSpPr>
            <p:cNvPr id="28" name="Ellipse 27">
              <a:extLst>
                <a:ext uri="{FF2B5EF4-FFF2-40B4-BE49-F238E27FC236}">
                  <a16:creationId xmlns:a16="http://schemas.microsoft.com/office/drawing/2014/main" xmlns="" id="{46ACDB79-44DC-4995-B7BA-FCBC67B1B87E}"/>
                </a:ext>
              </a:extLst>
            </p:cNvPr>
            <p:cNvSpPr/>
            <p:nvPr/>
          </p:nvSpPr>
          <p:spPr>
            <a:xfrm>
              <a:off x="3898714" y="3510687"/>
              <a:ext cx="2099589" cy="565322"/>
            </a:xfrm>
            <a:prstGeom prst="ellipse">
              <a:avLst/>
            </a:prstGeom>
            <a:solidFill>
              <a:srgbClr val="5FB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KJ-Psychiater</a:t>
              </a:r>
            </a:p>
          </p:txBody>
        </p:sp>
        <p:cxnSp>
          <p:nvCxnSpPr>
            <p:cNvPr id="29" name="Gerade Verbindung mit Pfeil 28">
              <a:extLst>
                <a:ext uri="{FF2B5EF4-FFF2-40B4-BE49-F238E27FC236}">
                  <a16:creationId xmlns:a16="http://schemas.microsoft.com/office/drawing/2014/main" xmlns="" id="{606E4238-4FE2-4DAB-8762-1A8C26DDA3C9}"/>
                </a:ext>
              </a:extLst>
            </p:cNvPr>
            <p:cNvCxnSpPr>
              <a:cxnSpLocks/>
            </p:cNvCxnSpPr>
            <p:nvPr/>
          </p:nvCxnSpPr>
          <p:spPr>
            <a:xfrm>
              <a:off x="3830594" y="3284086"/>
              <a:ext cx="0" cy="2174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xmlns="" id="{8D899A74-D864-4462-954D-F2C7353D18D1}"/>
                </a:ext>
              </a:extLst>
            </p:cNvPr>
            <p:cNvCxnSpPr>
              <a:cxnSpLocks/>
            </p:cNvCxnSpPr>
            <p:nvPr/>
          </p:nvCxnSpPr>
          <p:spPr>
            <a:xfrm>
              <a:off x="3833681" y="4251002"/>
              <a:ext cx="0" cy="2174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xmlns="" id="{DF685192-763D-4FBE-9997-242816CCEE84}"/>
                </a:ext>
              </a:extLst>
            </p:cNvPr>
            <p:cNvSpPr/>
            <p:nvPr/>
          </p:nvSpPr>
          <p:spPr>
            <a:xfrm>
              <a:off x="3794692" y="3640236"/>
              <a:ext cx="504066" cy="3150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2" name="Rechteck 31">
              <a:extLst>
                <a:ext uri="{FF2B5EF4-FFF2-40B4-BE49-F238E27FC236}">
                  <a16:creationId xmlns:a16="http://schemas.microsoft.com/office/drawing/2014/main" xmlns="" id="{91FC3191-E8D8-44FA-9E75-280A9B31B75F}"/>
                </a:ext>
              </a:extLst>
            </p:cNvPr>
            <p:cNvSpPr/>
            <p:nvPr/>
          </p:nvSpPr>
          <p:spPr>
            <a:xfrm>
              <a:off x="6376087" y="2649664"/>
              <a:ext cx="1677430" cy="29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Diagnostik</a:t>
              </a:r>
            </a:p>
          </p:txBody>
        </p:sp>
        <p:sp>
          <p:nvSpPr>
            <p:cNvPr id="33" name="Rechteck 32">
              <a:extLst>
                <a:ext uri="{FF2B5EF4-FFF2-40B4-BE49-F238E27FC236}">
                  <a16:creationId xmlns:a16="http://schemas.microsoft.com/office/drawing/2014/main" xmlns="" id="{851021A7-E428-4902-957D-80C528BEF0AC}"/>
                </a:ext>
              </a:extLst>
            </p:cNvPr>
            <p:cNvSpPr/>
            <p:nvPr/>
          </p:nvSpPr>
          <p:spPr>
            <a:xfrm>
              <a:off x="6374541" y="3208710"/>
              <a:ext cx="1677430" cy="29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Behandlung</a:t>
              </a:r>
            </a:p>
          </p:txBody>
        </p:sp>
        <p:sp>
          <p:nvSpPr>
            <p:cNvPr id="34" name="Rechteck 33">
              <a:extLst>
                <a:ext uri="{FF2B5EF4-FFF2-40B4-BE49-F238E27FC236}">
                  <a16:creationId xmlns:a16="http://schemas.microsoft.com/office/drawing/2014/main" xmlns="" id="{707BD27B-ED53-4373-8041-0D4E90955F33}"/>
                </a:ext>
              </a:extLst>
            </p:cNvPr>
            <p:cNvSpPr/>
            <p:nvPr/>
          </p:nvSpPr>
          <p:spPr>
            <a:xfrm>
              <a:off x="6374541" y="3662545"/>
              <a:ext cx="1677430" cy="29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Medikation</a:t>
              </a:r>
            </a:p>
          </p:txBody>
        </p:sp>
        <p:sp>
          <p:nvSpPr>
            <p:cNvPr id="35" name="Rechteck 34">
              <a:extLst>
                <a:ext uri="{FF2B5EF4-FFF2-40B4-BE49-F238E27FC236}">
                  <a16:creationId xmlns:a16="http://schemas.microsoft.com/office/drawing/2014/main" xmlns="" id="{DE5E5177-3C56-4557-90D3-F392BA067C2A}"/>
                </a:ext>
              </a:extLst>
            </p:cNvPr>
            <p:cNvSpPr/>
            <p:nvPr/>
          </p:nvSpPr>
          <p:spPr>
            <a:xfrm>
              <a:off x="6376087" y="4140881"/>
              <a:ext cx="1677430" cy="29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Jugendhilfe</a:t>
              </a:r>
            </a:p>
          </p:txBody>
        </p:sp>
        <p:sp>
          <p:nvSpPr>
            <p:cNvPr id="36" name="Rechteck 35">
              <a:extLst>
                <a:ext uri="{FF2B5EF4-FFF2-40B4-BE49-F238E27FC236}">
                  <a16:creationId xmlns:a16="http://schemas.microsoft.com/office/drawing/2014/main" xmlns="" id="{FC8F38A2-5472-4CBD-9ED9-1C361DB770A0}"/>
                </a:ext>
              </a:extLst>
            </p:cNvPr>
            <p:cNvSpPr/>
            <p:nvPr/>
          </p:nvSpPr>
          <p:spPr>
            <a:xfrm>
              <a:off x="6353310" y="4613207"/>
              <a:ext cx="1677430" cy="3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Erziehungs-</a:t>
              </a:r>
              <a:r>
                <a:rPr lang="de-DE" sz="1200" dirty="0" err="1"/>
                <a:t>beratung</a:t>
              </a:r>
              <a:endParaRPr lang="de-DE" sz="1200" dirty="0"/>
            </a:p>
          </p:txBody>
        </p:sp>
        <p:cxnSp>
          <p:nvCxnSpPr>
            <p:cNvPr id="37" name="Gerade Verbindung mit Pfeil 36">
              <a:extLst>
                <a:ext uri="{FF2B5EF4-FFF2-40B4-BE49-F238E27FC236}">
                  <a16:creationId xmlns:a16="http://schemas.microsoft.com/office/drawing/2014/main" xmlns="" id="{42FEADDF-D544-47E3-BC61-B90C8A94D02B}"/>
                </a:ext>
              </a:extLst>
            </p:cNvPr>
            <p:cNvCxnSpPr>
              <a:cxnSpLocks/>
            </p:cNvCxnSpPr>
            <p:nvPr/>
          </p:nvCxnSpPr>
          <p:spPr>
            <a:xfrm flipV="1">
              <a:off x="5699554" y="2863432"/>
              <a:ext cx="594315" cy="638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819F6738-2B03-42FA-B008-11C25D587DD7}"/>
                </a:ext>
              </a:extLst>
            </p:cNvPr>
            <p:cNvCxnSpPr>
              <a:cxnSpLocks/>
            </p:cNvCxnSpPr>
            <p:nvPr/>
          </p:nvCxnSpPr>
          <p:spPr>
            <a:xfrm flipV="1">
              <a:off x="6013162" y="3352221"/>
              <a:ext cx="295566" cy="212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xmlns="" id="{8B57116B-80E7-46FB-AA92-13E26ED7D751}"/>
                </a:ext>
              </a:extLst>
            </p:cNvPr>
            <p:cNvCxnSpPr>
              <a:cxnSpLocks/>
            </p:cNvCxnSpPr>
            <p:nvPr/>
          </p:nvCxnSpPr>
          <p:spPr>
            <a:xfrm>
              <a:off x="6057745" y="3810568"/>
              <a:ext cx="2955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xmlns="" id="{BBD3D4FD-A21F-49D7-AD49-E01CEDC6C994}"/>
                </a:ext>
              </a:extLst>
            </p:cNvPr>
            <p:cNvCxnSpPr>
              <a:cxnSpLocks/>
            </p:cNvCxnSpPr>
            <p:nvPr/>
          </p:nvCxnSpPr>
          <p:spPr>
            <a:xfrm>
              <a:off x="5843735" y="4056603"/>
              <a:ext cx="450133" cy="19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946D63AB-8858-4AF0-8306-838F91469C83}"/>
                </a:ext>
              </a:extLst>
            </p:cNvPr>
            <p:cNvCxnSpPr>
              <a:cxnSpLocks/>
            </p:cNvCxnSpPr>
            <p:nvPr/>
          </p:nvCxnSpPr>
          <p:spPr>
            <a:xfrm>
              <a:off x="5629228" y="4189742"/>
              <a:ext cx="664640" cy="596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3" name="Textplatzhalter 4"/>
          <p:cNvSpPr txBox="1">
            <a:spLocks/>
          </p:cNvSpPr>
          <p:nvPr/>
        </p:nvSpPr>
        <p:spPr>
          <a:xfrm>
            <a:off x="3543106" y="2970741"/>
            <a:ext cx="3237940" cy="327025"/>
          </a:xfrm>
          <a:prstGeom prst="rect">
            <a:avLst/>
          </a:prstGeom>
        </p:spPr>
        <p:txBody>
          <a:bodyPr vert="horz" lIns="0" tIns="45720" rIns="0" bIns="45720"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24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Ziel: </a:t>
            </a:r>
            <a:r>
              <a:rPr kumimoji="0" lang="de-DE" sz="2400" b="1" i="0" u="none" strike="noStrike" kern="1200" cap="none" spc="0" normalizeH="0" baseline="0" noProof="0" dirty="0" err="1">
                <a:ln>
                  <a:noFill/>
                </a:ln>
                <a:solidFill>
                  <a:schemeClr val="accent1"/>
                </a:solidFill>
                <a:effectLst/>
                <a:uLnTx/>
                <a:uFillTx/>
                <a:latin typeface="Corbel" panose="020B0503020204020204" pitchFamily="34" charset="0"/>
                <a:ea typeface="+mn-ea"/>
                <a:cs typeface="+mn-cs"/>
              </a:rPr>
              <a:t>Continuum</a:t>
            </a:r>
            <a:r>
              <a:rPr kumimoji="0" lang="de-DE" sz="24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 </a:t>
            </a:r>
            <a:r>
              <a:rPr kumimoji="0" lang="de-DE" sz="2400" b="1" i="0" u="none" strike="noStrike" kern="1200" cap="none" spc="0" normalizeH="0" baseline="0" noProof="0" dirty="0" err="1">
                <a:ln>
                  <a:noFill/>
                </a:ln>
                <a:solidFill>
                  <a:schemeClr val="accent1"/>
                </a:solidFill>
                <a:effectLst/>
                <a:uLnTx/>
                <a:uFillTx/>
                <a:latin typeface="Corbel" panose="020B0503020204020204" pitchFamily="34" charset="0"/>
                <a:ea typeface="+mn-ea"/>
                <a:cs typeface="+mn-cs"/>
              </a:rPr>
              <a:t>of</a:t>
            </a:r>
            <a:r>
              <a:rPr kumimoji="0" lang="de-DE" sz="24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 Care</a:t>
            </a:r>
          </a:p>
        </p:txBody>
      </p:sp>
      <p:sp>
        <p:nvSpPr>
          <p:cNvPr id="51" name="Nach unten gekrümmter Pfeil 50"/>
          <p:cNvSpPr/>
          <p:nvPr/>
        </p:nvSpPr>
        <p:spPr>
          <a:xfrm rot="959119">
            <a:off x="1914393" y="1557717"/>
            <a:ext cx="4501253" cy="837159"/>
          </a:xfrm>
          <a:prstGeom prst="curvedDownArrow">
            <a:avLst>
              <a:gd name="adj1" fmla="val 40070"/>
              <a:gd name="adj2" fmla="val 50000"/>
              <a:gd name="adj3" fmla="val 25000"/>
            </a:avLst>
          </a:prstGeom>
          <a:gradFill>
            <a:gsLst>
              <a:gs pos="39000">
                <a:srgbClr val="00ADC3"/>
              </a:gs>
              <a:gs pos="0">
                <a:srgbClr val="00ADD4"/>
              </a:gs>
              <a:gs pos="86000">
                <a:srgbClr val="31A77C"/>
              </a:gs>
              <a:gs pos="62000">
                <a:srgbClr val="00ADB1"/>
              </a:gs>
              <a:gs pos="100000">
                <a:srgbClr val="61A04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latin typeface="Corbel" charset="0"/>
              <a:ea typeface="Corbel" charset="0"/>
              <a:cs typeface="Corbel" charset="0"/>
            </a:endParaRPr>
          </a:p>
        </p:txBody>
      </p:sp>
      <p:pic>
        <p:nvPicPr>
          <p:cNvPr id="42" name="Grafik 41">
            <a:extLst>
              <a:ext uri="{FF2B5EF4-FFF2-40B4-BE49-F238E27FC236}">
                <a16:creationId xmlns:a16="http://schemas.microsoft.com/office/drawing/2014/main" xmlns="" id="{A4AA4082-B23D-4A2D-A147-01E28641ECFD}"/>
              </a:ext>
            </a:extLst>
          </p:cNvPr>
          <p:cNvPicPr>
            <a:picLocks noChangeAspect="1"/>
          </p:cNvPicPr>
          <p:nvPr/>
        </p:nvPicPr>
        <p:blipFill>
          <a:blip r:embed="rId2"/>
          <a:stretch>
            <a:fillRect/>
          </a:stretch>
        </p:blipFill>
        <p:spPr>
          <a:xfrm>
            <a:off x="5219960" y="300546"/>
            <a:ext cx="1422446" cy="934352"/>
          </a:xfrm>
          <a:prstGeom prst="rect">
            <a:avLst/>
          </a:prstGeom>
        </p:spPr>
      </p:pic>
    </p:spTree>
    <p:extLst>
      <p:ext uri="{BB962C8B-B14F-4D97-AF65-F5344CB8AC3E}">
        <p14:creationId xmlns:p14="http://schemas.microsoft.com/office/powerpoint/2010/main" xmlns="" val="397838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noAutofit/>
          </a:bodyPr>
          <a:lstStyle/>
          <a:p>
            <a:r>
              <a:rPr lang="de-DE" sz="3200" b="1" dirty="0">
                <a:solidFill>
                  <a:schemeClr val="accent1"/>
                </a:solidFill>
              </a:rPr>
              <a:t>Wo?</a:t>
            </a:r>
          </a:p>
        </p:txBody>
      </p:sp>
      <p:pic>
        <p:nvPicPr>
          <p:cNvPr id="4" name="Inhaltsplatzhalter 5">
            <a:extLst>
              <a:ext uri="{FF2B5EF4-FFF2-40B4-BE49-F238E27FC236}">
                <a16:creationId xmlns:a16="http://schemas.microsoft.com/office/drawing/2014/main" xmlns="" id="{B7911512-06A4-4806-B884-479C03417C3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8147" y="1513640"/>
            <a:ext cx="3900487" cy="4497861"/>
          </a:xfrm>
          <a:prstGeom prst="rect">
            <a:avLst/>
          </a:prstGeom>
        </p:spPr>
      </p:pic>
      <p:sp>
        <p:nvSpPr>
          <p:cNvPr id="6" name="Ellipse 5">
            <a:extLst>
              <a:ext uri="{FF2B5EF4-FFF2-40B4-BE49-F238E27FC236}">
                <a16:creationId xmlns:a16="http://schemas.microsoft.com/office/drawing/2014/main" xmlns="" id="{A586D999-2205-46D1-8D6B-96EA95C8C846}"/>
              </a:ext>
            </a:extLst>
          </p:cNvPr>
          <p:cNvSpPr/>
          <p:nvPr/>
        </p:nvSpPr>
        <p:spPr>
          <a:xfrm>
            <a:off x="2096569" y="3534769"/>
            <a:ext cx="473084" cy="3262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7" name="Ellipse 6">
            <a:extLst>
              <a:ext uri="{FF2B5EF4-FFF2-40B4-BE49-F238E27FC236}">
                <a16:creationId xmlns:a16="http://schemas.microsoft.com/office/drawing/2014/main" xmlns="" id="{0B444780-B2DA-4371-8C2E-7EFE02527778}"/>
              </a:ext>
            </a:extLst>
          </p:cNvPr>
          <p:cNvSpPr/>
          <p:nvPr/>
        </p:nvSpPr>
        <p:spPr>
          <a:xfrm>
            <a:off x="2361424" y="4809232"/>
            <a:ext cx="730058" cy="2808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 name="Ellipse 7">
            <a:extLst>
              <a:ext uri="{FF2B5EF4-FFF2-40B4-BE49-F238E27FC236}">
                <a16:creationId xmlns:a16="http://schemas.microsoft.com/office/drawing/2014/main" xmlns="" id="{DD225B50-038D-453C-890F-25D656117B6E}"/>
              </a:ext>
            </a:extLst>
          </p:cNvPr>
          <p:cNvSpPr/>
          <p:nvPr/>
        </p:nvSpPr>
        <p:spPr>
          <a:xfrm>
            <a:off x="3071690" y="4694659"/>
            <a:ext cx="630195" cy="22914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Ellipse 8">
            <a:extLst>
              <a:ext uri="{FF2B5EF4-FFF2-40B4-BE49-F238E27FC236}">
                <a16:creationId xmlns:a16="http://schemas.microsoft.com/office/drawing/2014/main" xmlns="" id="{7844FF91-7B6E-4B80-A1BB-A9393B10FE4F}"/>
              </a:ext>
            </a:extLst>
          </p:cNvPr>
          <p:cNvSpPr/>
          <p:nvPr/>
        </p:nvSpPr>
        <p:spPr>
          <a:xfrm rot="1481489">
            <a:off x="2377762" y="5365933"/>
            <a:ext cx="1023027" cy="3021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Ellipse 9"/>
          <p:cNvSpPr/>
          <p:nvPr/>
        </p:nvSpPr>
        <p:spPr>
          <a:xfrm>
            <a:off x="2981853" y="5184175"/>
            <a:ext cx="756244" cy="28691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3" name="Textfeld 12"/>
          <p:cNvSpPr txBox="1"/>
          <p:nvPr/>
        </p:nvSpPr>
        <p:spPr>
          <a:xfrm>
            <a:off x="5326988" y="2932386"/>
            <a:ext cx="2419136" cy="2031325"/>
          </a:xfrm>
          <a:prstGeom prst="rect">
            <a:avLst/>
          </a:prstGeom>
          <a:noFill/>
        </p:spPr>
        <p:txBody>
          <a:bodyPr wrap="square" rtlCol="0">
            <a:spAutoFit/>
          </a:bodyPr>
          <a:lstStyle/>
          <a:p>
            <a:r>
              <a:rPr lang="de-DE" dirty="0"/>
              <a:t>Weitere Studienzentren sind in </a:t>
            </a:r>
          </a:p>
          <a:p>
            <a:pPr>
              <a:buFont typeface="Arial" pitchFamily="34" charset="0"/>
              <a:buChar char="•"/>
            </a:pPr>
            <a:r>
              <a:rPr lang="de-DE" dirty="0"/>
              <a:t>  Ulm, </a:t>
            </a:r>
          </a:p>
          <a:p>
            <a:pPr>
              <a:buFont typeface="Arial" pitchFamily="34" charset="0"/>
              <a:buChar char="•"/>
            </a:pPr>
            <a:r>
              <a:rPr lang="de-DE" dirty="0"/>
              <a:t>  Lüneburg, </a:t>
            </a:r>
          </a:p>
          <a:p>
            <a:pPr>
              <a:buFont typeface="Arial" pitchFamily="34" charset="0"/>
              <a:buChar char="•"/>
            </a:pPr>
            <a:r>
              <a:rPr lang="de-DE" dirty="0"/>
              <a:t>  Neuruppin </a:t>
            </a:r>
          </a:p>
          <a:p>
            <a:r>
              <a:rPr lang="de-DE" dirty="0"/>
              <a:t>(insgesamt beteiligen sich ca. 20 Schulkreise) </a:t>
            </a:r>
          </a:p>
        </p:txBody>
      </p:sp>
      <p:pic>
        <p:nvPicPr>
          <p:cNvPr id="11" name="Grafik 10">
            <a:extLst>
              <a:ext uri="{FF2B5EF4-FFF2-40B4-BE49-F238E27FC236}">
                <a16:creationId xmlns:a16="http://schemas.microsoft.com/office/drawing/2014/main" xmlns="" id="{E2905073-0713-463E-AC71-880FBE36268E}"/>
              </a:ext>
            </a:extLst>
          </p:cNvPr>
          <p:cNvPicPr>
            <a:picLocks noChangeAspect="1"/>
          </p:cNvPicPr>
          <p:nvPr/>
        </p:nvPicPr>
        <p:blipFill>
          <a:blip r:embed="rId3"/>
          <a:stretch>
            <a:fillRect/>
          </a:stretch>
        </p:blipFill>
        <p:spPr>
          <a:xfrm>
            <a:off x="5096390" y="313418"/>
            <a:ext cx="1422446" cy="934352"/>
          </a:xfrm>
          <a:prstGeom prst="rect">
            <a:avLst/>
          </a:prstGeom>
        </p:spPr>
      </p:pic>
      <p:sp>
        <p:nvSpPr>
          <p:cNvPr id="12" name="Ellipse 11"/>
          <p:cNvSpPr/>
          <p:nvPr/>
        </p:nvSpPr>
        <p:spPr>
          <a:xfrm>
            <a:off x="3133817" y="3861048"/>
            <a:ext cx="416818" cy="66015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latin typeface="Corbel" charset="0"/>
              <a:ea typeface="Corbel" charset="0"/>
              <a:cs typeface="Corbel" charset="0"/>
            </a:endParaRPr>
          </a:p>
        </p:txBody>
      </p:sp>
      <p:sp>
        <p:nvSpPr>
          <p:cNvPr id="15" name="Ellipse 14"/>
          <p:cNvSpPr/>
          <p:nvPr/>
        </p:nvSpPr>
        <p:spPr>
          <a:xfrm>
            <a:off x="3525234" y="4157134"/>
            <a:ext cx="151250" cy="16933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latin typeface="Corbel" charset="0"/>
              <a:ea typeface="Corbel" charset="0"/>
              <a:cs typeface="Corbel" charset="0"/>
            </a:endParaRPr>
          </a:p>
        </p:txBody>
      </p:sp>
    </p:spTree>
    <p:extLst>
      <p:ext uri="{BB962C8B-B14F-4D97-AF65-F5344CB8AC3E}">
        <p14:creationId xmlns:p14="http://schemas.microsoft.com/office/powerpoint/2010/main" xmlns="" val="35431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A7977279-3874-46D8-85C3-768A5641D34F}"/>
              </a:ext>
            </a:extLst>
          </p:cNvPr>
          <p:cNvSpPr>
            <a:spLocks noGrp="1"/>
          </p:cNvSpPr>
          <p:nvPr>
            <p:ph idx="1"/>
          </p:nvPr>
        </p:nvSpPr>
        <p:spPr>
          <a:xfrm>
            <a:off x="408146" y="1491117"/>
            <a:ext cx="8207533" cy="5038860"/>
          </a:xfrm>
        </p:spPr>
        <p:txBody>
          <a:bodyPr>
            <a:normAutofit fontScale="92500" lnSpcReduction="20000"/>
          </a:bodyPr>
          <a:lstStyle/>
          <a:p>
            <a:pPr marL="360363" indent="-360363">
              <a:lnSpc>
                <a:spcPct val="150000"/>
              </a:lnSpc>
              <a:buNone/>
            </a:pPr>
            <a:r>
              <a:rPr lang="de-DE" sz="2400" b="1" dirty="0">
                <a:solidFill>
                  <a:schemeClr val="tx2"/>
                </a:solidFill>
              </a:rPr>
              <a:t>1) </a:t>
            </a:r>
            <a:r>
              <a:rPr lang="de-DE" sz="2400" dirty="0"/>
              <a:t>	</a:t>
            </a:r>
            <a:r>
              <a:rPr lang="de-DE" sz="2400" b="1" dirty="0" err="1">
                <a:solidFill>
                  <a:schemeClr val="accent1"/>
                </a:solidFill>
              </a:rPr>
              <a:t>CCSchool</a:t>
            </a:r>
            <a:r>
              <a:rPr lang="de-DE" sz="2400" b="1" dirty="0">
                <a:solidFill>
                  <a:schemeClr val="accent1"/>
                </a:solidFill>
              </a:rPr>
              <a:t>-Behandlungsverantwortliche (BHV)</a:t>
            </a:r>
            <a:r>
              <a:rPr lang="de-DE" sz="2400" dirty="0"/>
              <a:t>:</a:t>
            </a:r>
          </a:p>
          <a:p>
            <a:pPr marL="715963" indent="-355600"/>
            <a:r>
              <a:rPr lang="de-DE" sz="1900" dirty="0"/>
              <a:t>Niedergelassene oder in Kliniken tätige (Fach-) </a:t>
            </a:r>
            <a:r>
              <a:rPr lang="de-DE" sz="1900" dirty="0" err="1"/>
              <a:t>Ärzt</a:t>
            </a:r>
            <a:r>
              <a:rPr lang="de-DE" sz="1900" dirty="0"/>
              <a:t>*innen für </a:t>
            </a:r>
            <a:r>
              <a:rPr lang="de-DE" sz="1900" dirty="0" err="1"/>
              <a:t>KiJu</a:t>
            </a:r>
            <a:r>
              <a:rPr lang="de-DE" sz="1900" dirty="0"/>
              <a:t>-Psychiatrie oder Pädiatrie oder </a:t>
            </a:r>
            <a:r>
              <a:rPr lang="de-DE" sz="1900" dirty="0" err="1"/>
              <a:t>KiJu</a:t>
            </a:r>
            <a:r>
              <a:rPr lang="de-DE" sz="1900" dirty="0"/>
              <a:t>-Psychotherapeut*innen</a:t>
            </a:r>
          </a:p>
          <a:p>
            <a:pPr marL="715963" indent="-355600"/>
            <a:r>
              <a:rPr lang="de-DE" sz="1900" dirty="0"/>
              <a:t>Zentrale Aufgaben: </a:t>
            </a:r>
          </a:p>
          <a:p>
            <a:pPr marL="1077913" lvl="1" indent="-361950">
              <a:buFontTx/>
              <a:buChar char="-"/>
            </a:pPr>
            <a:r>
              <a:rPr lang="de-DE" sz="1900" dirty="0"/>
              <a:t>Patienteneinschluss</a:t>
            </a:r>
          </a:p>
          <a:p>
            <a:pPr marL="1077913" lvl="1" indent="-361950">
              <a:buFontTx/>
              <a:buChar char="-"/>
            </a:pPr>
            <a:r>
              <a:rPr lang="de-DE" sz="1900" dirty="0"/>
              <a:t>Diagnostik</a:t>
            </a:r>
          </a:p>
          <a:p>
            <a:pPr marL="1077913" lvl="1" indent="-361950">
              <a:buFontTx/>
              <a:buChar char="-"/>
            </a:pPr>
            <a:r>
              <a:rPr lang="de-DE" sz="1900" dirty="0"/>
              <a:t>Behandlungsplanung (gemeinsam mit THP)</a:t>
            </a:r>
          </a:p>
          <a:p>
            <a:pPr marL="1077913" lvl="1" indent="-361950">
              <a:buNone/>
            </a:pPr>
            <a:r>
              <a:rPr lang="de-DE" sz="1900" dirty="0"/>
              <a:t>- 	Evaluation</a:t>
            </a:r>
          </a:p>
          <a:p>
            <a:pPr marL="457200" indent="-457200">
              <a:buAutoNum type="arabicParenR" startAt="2"/>
            </a:pPr>
            <a:r>
              <a:rPr lang="de-DE" sz="2400" b="1" dirty="0" err="1">
                <a:solidFill>
                  <a:schemeClr val="accent1"/>
                </a:solidFill>
              </a:rPr>
              <a:t>CCSchool</a:t>
            </a:r>
            <a:r>
              <a:rPr lang="de-DE" sz="2400" b="1" dirty="0">
                <a:solidFill>
                  <a:schemeClr val="accent1"/>
                </a:solidFill>
              </a:rPr>
              <a:t>-Therapeut*innen (THP)</a:t>
            </a:r>
            <a:r>
              <a:rPr lang="de-DE" sz="2400" dirty="0"/>
              <a:t>:</a:t>
            </a:r>
          </a:p>
          <a:p>
            <a:pPr marL="715963" indent="-354013"/>
            <a:r>
              <a:rPr lang="de-DE" sz="1900" kern="0" dirty="0"/>
              <a:t>(Diplom-)Psychologe/-in (ohne Approbation), </a:t>
            </a:r>
            <a:r>
              <a:rPr lang="de-DE" sz="1900" kern="0" dirty="0" err="1"/>
              <a:t>Pädagog</a:t>
            </a:r>
            <a:r>
              <a:rPr lang="de-DE" sz="1900" kern="0" dirty="0"/>
              <a:t>*in, Sozialarbeiter*in, Pflege-/Erziehungsfachkraft, Ergotherapeut*in, Physiotherapeut*in, Arbeitstherapeut*in, Musiktherapeut*in, Kreativtherapeut*in, Sonstige (z.B. Tanztherapeut*in,  Kunsttherapeut*in)</a:t>
            </a:r>
          </a:p>
          <a:p>
            <a:pPr marL="715963" indent="-354013"/>
            <a:r>
              <a:rPr lang="de-DE" sz="1900" dirty="0"/>
              <a:t>Zentrale Aufgaben: </a:t>
            </a:r>
          </a:p>
          <a:p>
            <a:pPr marL="1077913" indent="-361950">
              <a:buNone/>
            </a:pPr>
            <a:r>
              <a:rPr lang="de-DE" sz="1900" dirty="0"/>
              <a:t>- 	Hospitation in der Schule</a:t>
            </a:r>
          </a:p>
          <a:p>
            <a:pPr marL="1077913" indent="-361950">
              <a:buNone/>
            </a:pPr>
            <a:r>
              <a:rPr lang="de-DE" sz="1900" dirty="0"/>
              <a:t>- 	Schulbasierte Behandlung</a:t>
            </a:r>
          </a:p>
          <a:p>
            <a:pPr marL="0" indent="0">
              <a:buNone/>
            </a:pPr>
            <a:endParaRPr lang="de-DE" dirty="0"/>
          </a:p>
        </p:txBody>
      </p:sp>
      <p:sp>
        <p:nvSpPr>
          <p:cNvPr id="4" name="Textplatzhalter 4">
            <a:extLst>
              <a:ext uri="{FF2B5EF4-FFF2-40B4-BE49-F238E27FC236}">
                <a16:creationId xmlns:a16="http://schemas.microsoft.com/office/drawing/2014/main" xmlns="" id="{657981CD-E5E7-475A-B4C7-7115EE38B08B}"/>
              </a:ext>
            </a:extLst>
          </p:cNvPr>
          <p:cNvSpPr>
            <a:spLocks noGrp="1"/>
          </p:cNvSpPr>
          <p:nvPr>
            <p:ph type="body" sz="quarter" idx="13"/>
          </p:nvPr>
        </p:nvSpPr>
        <p:spPr>
          <a:xfrm>
            <a:off x="407988" y="742950"/>
            <a:ext cx="5400675" cy="327025"/>
          </a:xfrm>
        </p:spPr>
        <p:txBody>
          <a:bodyPr>
            <a:noAutofit/>
          </a:bodyPr>
          <a:lstStyle/>
          <a:p>
            <a:r>
              <a:rPr lang="de-DE" sz="3200" b="1" dirty="0">
                <a:solidFill>
                  <a:schemeClr val="accent1"/>
                </a:solidFill>
              </a:rPr>
              <a:t>2 Berufsgruppen:</a:t>
            </a:r>
          </a:p>
        </p:txBody>
      </p:sp>
      <p:pic>
        <p:nvPicPr>
          <p:cNvPr id="5" name="Grafik 4">
            <a:extLst>
              <a:ext uri="{FF2B5EF4-FFF2-40B4-BE49-F238E27FC236}">
                <a16:creationId xmlns:a16="http://schemas.microsoft.com/office/drawing/2014/main" xmlns="" id="{8AA0D30B-A02A-4A7F-BF68-4446EE41AC7F}"/>
              </a:ext>
            </a:extLst>
          </p:cNvPr>
          <p:cNvPicPr>
            <a:picLocks noChangeAspect="1"/>
          </p:cNvPicPr>
          <p:nvPr/>
        </p:nvPicPr>
        <p:blipFill>
          <a:blip r:embed="rId2"/>
          <a:stretch>
            <a:fillRect/>
          </a:stretch>
        </p:blipFill>
        <p:spPr>
          <a:xfrm>
            <a:off x="5096390" y="288704"/>
            <a:ext cx="1422446" cy="934352"/>
          </a:xfrm>
          <a:prstGeom prst="rect">
            <a:avLst/>
          </a:prstGeom>
        </p:spPr>
      </p:pic>
    </p:spTree>
    <p:extLst>
      <p:ext uri="{BB962C8B-B14F-4D97-AF65-F5344CB8AC3E}">
        <p14:creationId xmlns:p14="http://schemas.microsoft.com/office/powerpoint/2010/main" xmlns="" val="16377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133644" y="325316"/>
            <a:ext cx="5400000"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800" b="1" dirty="0">
              <a:solidFill>
                <a:schemeClr val="accent1"/>
              </a:solidFill>
            </a:endParaRPr>
          </a:p>
        </p:txBody>
      </p:sp>
      <p:sp>
        <p:nvSpPr>
          <p:cNvPr id="9" name="Inhaltsplatzhalter 9"/>
          <p:cNvSpPr>
            <a:spLocks noGrp="1"/>
          </p:cNvSpPr>
          <p:nvPr>
            <p:ph idx="1"/>
          </p:nvPr>
        </p:nvSpPr>
        <p:spPr>
          <a:xfrm>
            <a:off x="332820" y="1620570"/>
            <a:ext cx="8457854" cy="4446709"/>
          </a:xfrm>
        </p:spPr>
        <p:txBody>
          <a:bodyPr>
            <a:noAutofit/>
          </a:bodyPr>
          <a:lstStyle/>
          <a:p>
            <a:pPr marL="361950" indent="-361950">
              <a:spcAft>
                <a:spcPts val="600"/>
              </a:spcAft>
              <a:tabLst>
                <a:tab pos="361950" algn="l"/>
              </a:tabLst>
            </a:pPr>
            <a:r>
              <a:rPr lang="de-DE" sz="2800" b="1" dirty="0" err="1">
                <a:solidFill>
                  <a:schemeClr val="accent1"/>
                </a:solidFill>
              </a:rPr>
              <a:t>CCSchool</a:t>
            </a:r>
            <a:r>
              <a:rPr lang="de-DE" sz="2800" b="1" dirty="0">
                <a:solidFill>
                  <a:schemeClr val="accent1"/>
                </a:solidFill>
              </a:rPr>
              <a:t> ≠ Schulsozialarbeit, Schulpsychologische Beratung </a:t>
            </a:r>
          </a:p>
          <a:p>
            <a:pPr marL="361950" indent="-361950">
              <a:spcAft>
                <a:spcPts val="600"/>
              </a:spcAft>
              <a:buNone/>
              <a:tabLst>
                <a:tab pos="361950" algn="l"/>
              </a:tabLst>
            </a:pPr>
            <a:endParaRPr lang="de-DE" sz="2800" b="1" dirty="0">
              <a:solidFill>
                <a:schemeClr val="accent1"/>
              </a:solidFill>
            </a:endParaRPr>
          </a:p>
          <a:p>
            <a:pPr marL="0" indent="0">
              <a:spcAft>
                <a:spcPts val="600"/>
              </a:spcAft>
              <a:buNone/>
            </a:pPr>
            <a:r>
              <a:rPr lang="de-DE" sz="2800" u="sng" kern="0" dirty="0"/>
              <a:t>Aktuell generell beteiligte Krankenkassen</a:t>
            </a:r>
            <a:r>
              <a:rPr lang="de-DE" sz="2800" kern="0" dirty="0"/>
              <a:t>:</a:t>
            </a:r>
          </a:p>
          <a:p>
            <a:pPr marL="360363" indent="-360363">
              <a:spcAft>
                <a:spcPts val="600"/>
              </a:spcAft>
            </a:pPr>
            <a:r>
              <a:rPr lang="de-DE" sz="2000" b="1" kern="0" dirty="0">
                <a:solidFill>
                  <a:schemeClr val="accent1"/>
                </a:solidFill>
              </a:rPr>
              <a:t>TK</a:t>
            </a:r>
          </a:p>
          <a:p>
            <a:pPr marL="360363" indent="-360363">
              <a:spcAft>
                <a:spcPts val="600"/>
              </a:spcAft>
            </a:pPr>
            <a:r>
              <a:rPr lang="de-DE" sz="2000" b="1" kern="0" dirty="0">
                <a:solidFill>
                  <a:schemeClr val="accent1"/>
                </a:solidFill>
              </a:rPr>
              <a:t>DAK</a:t>
            </a:r>
          </a:p>
          <a:p>
            <a:pPr marL="360363" indent="-360363">
              <a:spcAft>
                <a:spcPts val="600"/>
              </a:spcAft>
            </a:pPr>
            <a:r>
              <a:rPr lang="de-DE" sz="2000" b="1" kern="0" dirty="0">
                <a:solidFill>
                  <a:schemeClr val="accent1"/>
                </a:solidFill>
              </a:rPr>
              <a:t>BKK Mobil Oil</a:t>
            </a:r>
          </a:p>
          <a:p>
            <a:pPr marL="360363" indent="-360363">
              <a:spcAft>
                <a:spcPts val="600"/>
              </a:spcAft>
            </a:pPr>
            <a:r>
              <a:rPr lang="de-DE" sz="2000" b="1" kern="0" dirty="0">
                <a:solidFill>
                  <a:schemeClr val="accent1"/>
                </a:solidFill>
              </a:rPr>
              <a:t>AOK</a:t>
            </a:r>
          </a:p>
          <a:p>
            <a:pPr marL="360363" indent="-360363">
              <a:spcAft>
                <a:spcPts val="600"/>
              </a:spcAft>
            </a:pPr>
            <a:r>
              <a:rPr lang="de-DE" sz="2000" b="1" kern="0" dirty="0">
                <a:solidFill>
                  <a:schemeClr val="accent1"/>
                </a:solidFill>
              </a:rPr>
              <a:t>Auf Anfrage können andere Kassen auch für den jeweiligen Schüler einen Einzelvertrag abschließen.</a:t>
            </a:r>
          </a:p>
          <a:p>
            <a:pPr marL="0" indent="0">
              <a:spcAft>
                <a:spcPts val="600"/>
              </a:spcAft>
              <a:buNone/>
            </a:pPr>
            <a:endParaRPr lang="de-DE" sz="1800" u="sng" kern="0" dirty="0">
              <a:latin typeface="Cambria" panose="02040503050406030204" pitchFamily="18" charset="0"/>
            </a:endParaRPr>
          </a:p>
          <a:p>
            <a:pPr marL="0" indent="0">
              <a:spcAft>
                <a:spcPts val="600"/>
              </a:spcAft>
              <a:buNone/>
            </a:pPr>
            <a:endParaRPr lang="de-DE" sz="1800" kern="0" dirty="0">
              <a:latin typeface="Cambria" panose="02040503050406030204" pitchFamily="18" charset="0"/>
            </a:endParaRPr>
          </a:p>
          <a:p>
            <a:pPr>
              <a:spcAft>
                <a:spcPts val="600"/>
              </a:spcAft>
            </a:pPr>
            <a:endParaRPr lang="de-DE" sz="1800" kern="0" dirty="0"/>
          </a:p>
          <a:p>
            <a:pPr marL="0" indent="0">
              <a:buNone/>
            </a:pPr>
            <a:endParaRPr lang="de-DE" dirty="0"/>
          </a:p>
          <a:p>
            <a:endParaRPr lang="de-DE" kern="0" dirty="0"/>
          </a:p>
          <a:p>
            <a:endParaRPr lang="de-DE" dirty="0"/>
          </a:p>
        </p:txBody>
      </p:sp>
      <p:pic>
        <p:nvPicPr>
          <p:cNvPr id="4" name="Grafik 3">
            <a:extLst>
              <a:ext uri="{FF2B5EF4-FFF2-40B4-BE49-F238E27FC236}">
                <a16:creationId xmlns:a16="http://schemas.microsoft.com/office/drawing/2014/main" xmlns="" id="{AD628D71-F87F-4C0B-9CEF-FF6CBC55776D}"/>
              </a:ext>
            </a:extLst>
          </p:cNvPr>
          <p:cNvPicPr>
            <a:picLocks noChangeAspect="1"/>
          </p:cNvPicPr>
          <p:nvPr/>
        </p:nvPicPr>
        <p:blipFill>
          <a:blip r:embed="rId3"/>
          <a:stretch>
            <a:fillRect/>
          </a:stretch>
        </p:blipFill>
        <p:spPr>
          <a:xfrm>
            <a:off x="5096390" y="301061"/>
            <a:ext cx="1422446" cy="934352"/>
          </a:xfrm>
          <a:prstGeom prst="rect">
            <a:avLst/>
          </a:prstGeom>
        </p:spPr>
      </p:pic>
    </p:spTree>
    <p:extLst>
      <p:ext uri="{BB962C8B-B14F-4D97-AF65-F5344CB8AC3E}">
        <p14:creationId xmlns:p14="http://schemas.microsoft.com/office/powerpoint/2010/main" xmlns="" val="10495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D6DFA0-C846-4411-B562-80F947386DF6}"/>
              </a:ext>
            </a:extLst>
          </p:cNvPr>
          <p:cNvSpPr>
            <a:spLocks noGrp="1"/>
          </p:cNvSpPr>
          <p:nvPr>
            <p:ph type="title"/>
          </p:nvPr>
        </p:nvSpPr>
        <p:spPr>
          <a:xfrm>
            <a:off x="441960" y="453117"/>
            <a:ext cx="6553200" cy="755651"/>
          </a:xfrm>
        </p:spPr>
        <p:txBody>
          <a:bodyPr>
            <a:normAutofit/>
          </a:bodyPr>
          <a:lstStyle/>
          <a:p>
            <a:r>
              <a:rPr lang="de-DE" sz="3200" dirty="0">
                <a:solidFill>
                  <a:schemeClr val="accent1"/>
                </a:solidFill>
              </a:rPr>
              <a:t>Screening</a:t>
            </a:r>
          </a:p>
        </p:txBody>
      </p:sp>
      <p:sp>
        <p:nvSpPr>
          <p:cNvPr id="5" name="Flussdiagramm: Prozess 4">
            <a:extLst>
              <a:ext uri="{FF2B5EF4-FFF2-40B4-BE49-F238E27FC236}">
                <a16:creationId xmlns:a16="http://schemas.microsoft.com/office/drawing/2014/main" xmlns="" id="{C71D02BC-F341-4182-89DF-02CFBF1CDE55}"/>
              </a:ext>
            </a:extLst>
          </p:cNvPr>
          <p:cNvSpPr>
            <a:spLocks/>
          </p:cNvSpPr>
          <p:nvPr/>
        </p:nvSpPr>
        <p:spPr>
          <a:xfrm>
            <a:off x="631072" y="1820398"/>
            <a:ext cx="7400925" cy="1675209"/>
          </a:xfrm>
          <a:prstGeom prst="flowChartProcess">
            <a:avLst/>
          </a:prstGeom>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pPr>
            <a:r>
              <a:rPr lang="de-DE" sz="1350" dirty="0">
                <a:latin typeface="Corbel" panose="020B0503020204020204" pitchFamily="34" charset="0"/>
                <a:ea typeface="Times New Roman" panose="02020603050405020304" pitchFamily="18" charset="0"/>
                <a:cs typeface="Times New Roman" panose="02020603050405020304" pitchFamily="18" charset="0"/>
              </a:rPr>
              <a:t>Vorstellung des Kindes/Jugendlichen im Schulalter </a:t>
            </a:r>
            <a:r>
              <a:rPr lang="de-DE" sz="1350" dirty="0">
                <a:latin typeface="Corbel" panose="020B0503020204020204" pitchFamily="34" charset="0"/>
                <a:ea typeface="Calibri" panose="020F0502020204030204" pitchFamily="34" charset="0"/>
                <a:cs typeface="Times New Roman" panose="02020603050405020304" pitchFamily="18" charset="0"/>
              </a:rPr>
              <a:t>beim </a:t>
            </a:r>
            <a:r>
              <a:rPr lang="de-DE" sz="1350" b="1" dirty="0">
                <a:latin typeface="Corbel" panose="020B0503020204020204" pitchFamily="34" charset="0"/>
                <a:ea typeface="Calibri" panose="020F0502020204030204" pitchFamily="34" charset="0"/>
                <a:cs typeface="Times New Roman" panose="02020603050405020304" pitchFamily="18" charset="0"/>
              </a:rPr>
              <a:t>Behandlungsverantwortlichen</a:t>
            </a:r>
            <a:r>
              <a:rPr lang="de-DE" sz="1350" dirty="0">
                <a:latin typeface="Corbel" panose="020B0503020204020204" pitchFamily="34" charset="0"/>
                <a:ea typeface="Times New Roman" panose="02020603050405020304" pitchFamily="18" charset="0"/>
                <a:cs typeface="Times New Roman" panose="02020603050405020304" pitchFamily="18" charset="0"/>
              </a:rPr>
              <a:t> durch </a:t>
            </a:r>
            <a:endParaRPr lang="de-DE" sz="1350" dirty="0">
              <a:latin typeface="Corbel" panose="020B0503020204020204" pitchFamily="34" charset="0"/>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de-DE" sz="1350" dirty="0">
                <a:latin typeface="Corbel" panose="020B0503020204020204" pitchFamily="34" charset="0"/>
                <a:ea typeface="Times New Roman" panose="02020603050405020304" pitchFamily="18" charset="0"/>
                <a:cs typeface="Times New Roman" panose="02020603050405020304" pitchFamily="18" charset="0"/>
              </a:rPr>
              <a:t>die </a:t>
            </a:r>
            <a:r>
              <a:rPr lang="de-DE" sz="1350" i="1" u="sng" dirty="0">
                <a:latin typeface="Corbel" panose="020B0503020204020204" pitchFamily="34" charset="0"/>
                <a:ea typeface="Times New Roman" panose="02020603050405020304" pitchFamily="18" charset="0"/>
                <a:cs typeface="Times New Roman" panose="02020603050405020304" pitchFamily="18" charset="0"/>
              </a:rPr>
              <a:t>Sorgeberechtigten</a:t>
            </a:r>
            <a:r>
              <a:rPr lang="de-DE" sz="1350" dirty="0">
                <a:latin typeface="Corbel" panose="020B0503020204020204" pitchFamily="34" charset="0"/>
                <a:ea typeface="Times New Roman" panose="02020603050405020304" pitchFamily="18" charset="0"/>
                <a:cs typeface="Times New Roman" panose="02020603050405020304" pitchFamily="18" charset="0"/>
              </a:rPr>
              <a:t> entweder aus Eigeninitiative oder weil die Schule/Berufsschule/sonstige Ausbildungsstätte eine Vorstellung empfohlen hatte (z.B. wegen drohendem Schulausschluss)</a:t>
            </a:r>
            <a:endParaRPr lang="de-DE" sz="1350" dirty="0">
              <a:latin typeface="Corbel" panose="020B0503020204020204" pitchFamily="34" charset="0"/>
              <a:ea typeface="Calibri" panose="020F0502020204030204" pitchFamily="34" charset="0"/>
              <a:cs typeface="Times New Roman" panose="02020603050405020304" pitchFamily="18" charset="0"/>
            </a:endParaRPr>
          </a:p>
          <a:p>
            <a:pPr marL="257175" indent="-257175" algn="just">
              <a:buFont typeface="Symbol" panose="05050102010706020507" pitchFamily="18" charset="2"/>
              <a:buChar char=""/>
            </a:pPr>
            <a:r>
              <a:rPr lang="de-DE" sz="1350" i="1" u="sng" dirty="0">
                <a:latin typeface="Corbel" panose="020B0503020204020204" pitchFamily="34" charset="0"/>
                <a:ea typeface="Times New Roman" panose="02020603050405020304" pitchFamily="18" charset="0"/>
                <a:cs typeface="Times New Roman" panose="02020603050405020304" pitchFamily="18" charset="0"/>
              </a:rPr>
              <a:t>Überweisung</a:t>
            </a:r>
            <a:r>
              <a:rPr lang="de-DE" sz="1350" dirty="0">
                <a:latin typeface="Corbel" panose="020B0503020204020204" pitchFamily="34" charset="0"/>
                <a:ea typeface="Times New Roman" panose="02020603050405020304" pitchFamily="18" charset="0"/>
                <a:cs typeface="Times New Roman" panose="02020603050405020304" pitchFamily="18" charset="0"/>
              </a:rPr>
              <a:t> durch einen anderen </a:t>
            </a:r>
            <a:r>
              <a:rPr lang="de-DE" sz="1350" i="1" u="sng" dirty="0">
                <a:latin typeface="Corbel" panose="020B0503020204020204" pitchFamily="34" charset="0"/>
                <a:ea typeface="Times New Roman" panose="02020603050405020304" pitchFamily="18" charset="0"/>
                <a:cs typeface="Times New Roman" panose="02020603050405020304" pitchFamily="18" charset="0"/>
              </a:rPr>
              <a:t>Arzt</a:t>
            </a:r>
            <a:r>
              <a:rPr lang="de-DE" sz="1350" dirty="0">
                <a:latin typeface="Corbel" panose="020B0503020204020204" pitchFamily="34" charset="0"/>
                <a:ea typeface="Times New Roman" panose="02020603050405020304" pitchFamily="18" charset="0"/>
                <a:cs typeface="Times New Roman" panose="02020603050405020304" pitchFamily="18" charset="0"/>
              </a:rPr>
              <a:t> wegen Verdacht auf (drohende) seelische Behinderung</a:t>
            </a:r>
            <a:endParaRPr lang="de-DE" sz="1350" dirty="0">
              <a:latin typeface="Corbel" panose="020B0503020204020204" pitchFamily="34" charset="0"/>
            </a:endParaRPr>
          </a:p>
          <a:p>
            <a:pPr marL="257175" indent="-257175" algn="just">
              <a:spcAft>
                <a:spcPts val="525"/>
              </a:spcAft>
              <a:buFont typeface="Symbol" panose="05050102010706020507" pitchFamily="18" charset="2"/>
              <a:buChar char=""/>
            </a:pPr>
            <a:r>
              <a:rPr lang="de-DE" sz="1350" dirty="0">
                <a:latin typeface="Corbel" panose="020B0503020204020204" pitchFamily="34" charset="0"/>
                <a:ea typeface="Times New Roman" panose="02020603050405020304" pitchFamily="18" charset="0"/>
                <a:cs typeface="Times New Roman" panose="02020603050405020304" pitchFamily="18" charset="0"/>
              </a:rPr>
              <a:t>V. a. Diagnose aus dem Kapitel F des ICD-10 (GM): Behandlungsgrundlage im SGB V und Grundlage für ärztliche Stellungnahme gem. SGB VIII bzw. XII  (Eingangsvoraussetzung)</a:t>
            </a:r>
            <a:r>
              <a:rPr lang="de-DE" sz="825" dirty="0">
                <a:latin typeface="Corbel" panose="020B0503020204020204" pitchFamily="34" charset="0"/>
                <a:ea typeface="Calibri" panose="020F0502020204030204" pitchFamily="34" charset="0"/>
                <a:cs typeface="Times New Roman" panose="02020603050405020304" pitchFamily="18" charset="0"/>
              </a:rPr>
              <a:t> </a:t>
            </a:r>
          </a:p>
        </p:txBody>
      </p:sp>
      <p:sp>
        <p:nvSpPr>
          <p:cNvPr id="6" name="Pfeil: nach unten 5">
            <a:extLst>
              <a:ext uri="{FF2B5EF4-FFF2-40B4-BE49-F238E27FC236}">
                <a16:creationId xmlns:a16="http://schemas.microsoft.com/office/drawing/2014/main" xmlns="" id="{E89C7469-0624-458F-969D-B6B56CA884D2}"/>
              </a:ext>
            </a:extLst>
          </p:cNvPr>
          <p:cNvSpPr>
            <a:spLocks/>
          </p:cNvSpPr>
          <p:nvPr/>
        </p:nvSpPr>
        <p:spPr>
          <a:xfrm>
            <a:off x="3315846" y="3495607"/>
            <a:ext cx="1659255" cy="3533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p>
        </p:txBody>
      </p:sp>
      <p:sp>
        <p:nvSpPr>
          <p:cNvPr id="7" name="Rectangle 46">
            <a:extLst>
              <a:ext uri="{FF2B5EF4-FFF2-40B4-BE49-F238E27FC236}">
                <a16:creationId xmlns:a16="http://schemas.microsoft.com/office/drawing/2014/main" xmlns="" id="{68E9EB47-D7E3-4995-9994-989F02730AC4}"/>
              </a:ext>
            </a:extLst>
          </p:cNvPr>
          <p:cNvSpPr>
            <a:spLocks noChangeArrowheads="1"/>
          </p:cNvSpPr>
          <p:nvPr/>
        </p:nvSpPr>
        <p:spPr bwMode="auto">
          <a:xfrm>
            <a:off x="638692" y="4023529"/>
            <a:ext cx="7393305" cy="1870277"/>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t" anchorCtr="0" upright="1">
            <a:noAutofit/>
          </a:bodyPr>
          <a:lstStyle/>
          <a:p>
            <a:pPr algn="ctr">
              <a:lnSpc>
                <a:spcPct val="107000"/>
              </a:lnSpc>
              <a:spcAft>
                <a:spcPts val="600"/>
              </a:spcAft>
            </a:pPr>
            <a:r>
              <a:rPr lang="de-DE" b="1" u="sng" dirty="0">
                <a:latin typeface="Corbel" panose="020B0503020204020204" pitchFamily="34" charset="0"/>
                <a:ea typeface="Calibri" panose="020F0502020204030204" pitchFamily="34" charset="0"/>
                <a:cs typeface="Times New Roman" panose="02020603050405020304" pitchFamily="18" charset="0"/>
              </a:rPr>
              <a:t>Einschlusskriterien Screening</a:t>
            </a:r>
            <a:r>
              <a:rPr lang="de-DE" b="1" dirty="0">
                <a:latin typeface="Corbel" panose="020B0503020204020204" pitchFamily="34" charset="0"/>
                <a:ea typeface="Calibri" panose="020F0502020204030204" pitchFamily="34" charset="0"/>
                <a:cs typeface="Times New Roman" panose="02020603050405020304" pitchFamily="18" charset="0"/>
              </a:rPr>
              <a:t> (n=1802) : </a:t>
            </a:r>
          </a:p>
          <a:p>
            <a:pPr algn="ctr">
              <a:lnSpc>
                <a:spcPct val="107000"/>
              </a:lnSpc>
              <a:spcAft>
                <a:spcPts val="600"/>
              </a:spcAft>
              <a:buFont typeface="Arial" pitchFamily="34" charset="0"/>
              <a:buChar char="•"/>
            </a:pPr>
            <a:r>
              <a:rPr lang="de-DE" b="1" dirty="0">
                <a:latin typeface="Corbel" panose="020B0503020204020204" pitchFamily="34" charset="0"/>
                <a:ea typeface="Calibri" panose="020F0502020204030204" pitchFamily="34" charset="0"/>
                <a:cs typeface="Times New Roman" panose="02020603050405020304" pitchFamily="18" charset="0"/>
              </a:rPr>
              <a:t> </a:t>
            </a:r>
            <a:r>
              <a:rPr lang="de-DE" b="1" dirty="0">
                <a:solidFill>
                  <a:schemeClr val="accent1"/>
                </a:solidFill>
                <a:latin typeface="Corbel" panose="020B0503020204020204" pitchFamily="34" charset="0"/>
                <a:ea typeface="Calibri" panose="020F0502020204030204" pitchFamily="34" charset="0"/>
                <a:cs typeface="Times New Roman" panose="02020603050405020304" pitchFamily="18" charset="0"/>
              </a:rPr>
              <a:t>Diagnose nach ICD10 </a:t>
            </a:r>
          </a:p>
          <a:p>
            <a:pPr algn="ctr">
              <a:lnSpc>
                <a:spcPct val="107000"/>
              </a:lnSpc>
              <a:spcAft>
                <a:spcPts val="600"/>
              </a:spcAft>
              <a:buFont typeface="Arial" pitchFamily="34" charset="0"/>
              <a:buChar char="•"/>
            </a:pPr>
            <a:r>
              <a:rPr lang="de-DE" b="1" dirty="0">
                <a:latin typeface="Corbel" panose="020B0503020204020204" pitchFamily="34" charset="0"/>
                <a:ea typeface="Calibri" panose="020F0502020204030204" pitchFamily="34" charset="0"/>
                <a:cs typeface="Times New Roman" panose="02020603050405020304" pitchFamily="18" charset="0"/>
              </a:rPr>
              <a:t> Mindestens mäßig ausgeprägte </a:t>
            </a:r>
            <a:r>
              <a:rPr lang="de-DE" b="1" dirty="0">
                <a:solidFill>
                  <a:schemeClr val="accent1"/>
                </a:solidFill>
                <a:latin typeface="Corbel" panose="020B0503020204020204" pitchFamily="34" charset="0"/>
                <a:ea typeface="Calibri" panose="020F0502020204030204" pitchFamily="34" charset="0"/>
                <a:cs typeface="Times New Roman" panose="02020603050405020304" pitchFamily="18" charset="0"/>
              </a:rPr>
              <a:t>psychosoziale Teilhabebeeinträchtigung </a:t>
            </a:r>
          </a:p>
          <a:p>
            <a:pPr algn="ctr">
              <a:lnSpc>
                <a:spcPct val="107000"/>
              </a:lnSpc>
              <a:spcAft>
                <a:spcPts val="600"/>
              </a:spcAft>
              <a:buFont typeface="Arial" pitchFamily="34" charset="0"/>
              <a:buChar char="•"/>
            </a:pPr>
            <a:r>
              <a:rPr lang="de-DE" b="1" dirty="0">
                <a:solidFill>
                  <a:schemeClr val="accent1"/>
                </a:solidFill>
                <a:latin typeface="Corbel" panose="020B0503020204020204" pitchFamily="34" charset="0"/>
                <a:ea typeface="Calibri" panose="020F0502020204030204" pitchFamily="34" charset="0"/>
                <a:cs typeface="Times New Roman" panose="02020603050405020304" pitchFamily="18" charset="0"/>
              </a:rPr>
              <a:t> Schulische Auffälligkeit </a:t>
            </a:r>
            <a:r>
              <a:rPr lang="de-DE" b="1" dirty="0">
                <a:latin typeface="Corbel" panose="020B0503020204020204" pitchFamily="34" charset="0"/>
                <a:ea typeface="Calibri" panose="020F0502020204030204" pitchFamily="34" charset="0"/>
                <a:cs typeface="Times New Roman" panose="02020603050405020304" pitchFamily="18" charset="0"/>
              </a:rPr>
              <a:t>(Fragebogen oder von Eltern/ Lehrkraft berichtet</a:t>
            </a:r>
            <a:r>
              <a:rPr lang="de-DE" sz="1350" b="1" dirty="0">
                <a:latin typeface="Corbel" panose="020B0503020204020204" pitchFamily="34" charset="0"/>
                <a:ea typeface="Calibri" panose="020F0502020204030204" pitchFamily="34" charset="0"/>
                <a:cs typeface="Times New Roman" panose="02020603050405020304" pitchFamily="18" charset="0"/>
              </a:rPr>
              <a:t>)</a:t>
            </a:r>
            <a:endParaRPr lang="de-DE" sz="1350" dirty="0">
              <a:latin typeface="Corbel" panose="020B0503020204020204" pitchFamily="34" charset="0"/>
              <a:ea typeface="Calibri" panose="020F0502020204030204" pitchFamily="34" charset="0"/>
              <a:cs typeface="Times New Roman" panose="02020603050405020304" pitchFamily="18" charset="0"/>
            </a:endParaRPr>
          </a:p>
        </p:txBody>
      </p:sp>
      <p:pic>
        <p:nvPicPr>
          <p:cNvPr id="8" name="Grafik 7">
            <a:extLst>
              <a:ext uri="{FF2B5EF4-FFF2-40B4-BE49-F238E27FC236}">
                <a16:creationId xmlns:a16="http://schemas.microsoft.com/office/drawing/2014/main" xmlns="" id="{F7A0D15D-03BF-425D-8A24-7174023D9CA4}"/>
              </a:ext>
            </a:extLst>
          </p:cNvPr>
          <p:cNvPicPr>
            <a:picLocks noChangeAspect="1"/>
          </p:cNvPicPr>
          <p:nvPr/>
        </p:nvPicPr>
        <p:blipFill>
          <a:blip r:embed="rId2"/>
          <a:stretch>
            <a:fillRect/>
          </a:stretch>
        </p:blipFill>
        <p:spPr>
          <a:xfrm>
            <a:off x="5096390" y="301061"/>
            <a:ext cx="1422446" cy="934352"/>
          </a:xfrm>
          <a:prstGeom prst="rect">
            <a:avLst/>
          </a:prstGeom>
        </p:spPr>
      </p:pic>
    </p:spTree>
    <p:extLst>
      <p:ext uri="{BB962C8B-B14F-4D97-AF65-F5344CB8AC3E}">
        <p14:creationId xmlns:p14="http://schemas.microsoft.com/office/powerpoint/2010/main" xmlns="" val="122693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D6DFA0-C846-4411-B562-80F947386DF6}"/>
              </a:ext>
            </a:extLst>
          </p:cNvPr>
          <p:cNvSpPr>
            <a:spLocks noGrp="1"/>
          </p:cNvSpPr>
          <p:nvPr>
            <p:ph type="title"/>
          </p:nvPr>
        </p:nvSpPr>
        <p:spPr>
          <a:xfrm>
            <a:off x="350804" y="560887"/>
            <a:ext cx="6553200" cy="755651"/>
          </a:xfrm>
        </p:spPr>
        <p:txBody>
          <a:bodyPr>
            <a:normAutofit/>
          </a:bodyPr>
          <a:lstStyle/>
          <a:p>
            <a:r>
              <a:rPr lang="de-DE" sz="3200" dirty="0">
                <a:solidFill>
                  <a:schemeClr val="accent1"/>
                </a:solidFill>
              </a:rPr>
              <a:t>Prozess A: Diagnostik</a:t>
            </a:r>
          </a:p>
        </p:txBody>
      </p:sp>
      <p:sp>
        <p:nvSpPr>
          <p:cNvPr id="6" name="Flussdiagramm: Prozess 2">
            <a:extLst>
              <a:ext uri="{FF2B5EF4-FFF2-40B4-BE49-F238E27FC236}">
                <a16:creationId xmlns:a16="http://schemas.microsoft.com/office/drawing/2014/main" xmlns="" id="{16491356-EA32-4763-A53C-471C15745EA8}"/>
              </a:ext>
            </a:extLst>
          </p:cNvPr>
          <p:cNvSpPr>
            <a:spLocks/>
          </p:cNvSpPr>
          <p:nvPr/>
        </p:nvSpPr>
        <p:spPr bwMode="auto">
          <a:xfrm>
            <a:off x="588169" y="2196704"/>
            <a:ext cx="7927181" cy="280733"/>
          </a:xfrm>
          <a:prstGeom prst="flowChartProcess">
            <a:avLst/>
          </a:prstGeom>
          <a:solidFill>
            <a:srgbClr val="D9E2F3"/>
          </a:solidFill>
          <a:ln w="12700">
            <a:solidFill>
              <a:srgbClr val="4472C4"/>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de-DE" altLang="de-DE" sz="1500" b="1" dirty="0">
                <a:latin typeface="Calibri" panose="020F0502020204030204" pitchFamily="34" charset="0"/>
                <a:ea typeface="Calibri" panose="020F0502020204030204" pitchFamily="34" charset="0"/>
                <a:cs typeface="Times New Roman" panose="02020603050405020304" pitchFamily="18" charset="0"/>
              </a:rPr>
              <a:t>Prozess A: Standardisierte Diagnostik (n=901) </a:t>
            </a:r>
            <a:endParaRPr lang="de-DE" altLang="de-DE" sz="1500" dirty="0">
              <a:latin typeface="Arial" panose="020B0604020202020204" pitchFamily="34" charset="0"/>
            </a:endParaRPr>
          </a:p>
        </p:txBody>
      </p:sp>
      <p:sp>
        <p:nvSpPr>
          <p:cNvPr id="7" name="Flussdiagramm: Prozess 3">
            <a:extLst>
              <a:ext uri="{FF2B5EF4-FFF2-40B4-BE49-F238E27FC236}">
                <a16:creationId xmlns:a16="http://schemas.microsoft.com/office/drawing/2014/main" xmlns="" id="{0D50F749-2453-46A1-B1B3-23AF50EAEC8D}"/>
              </a:ext>
            </a:extLst>
          </p:cNvPr>
          <p:cNvSpPr>
            <a:spLocks/>
          </p:cNvSpPr>
          <p:nvPr/>
        </p:nvSpPr>
        <p:spPr bwMode="auto">
          <a:xfrm>
            <a:off x="606266" y="2584847"/>
            <a:ext cx="7927180" cy="619124"/>
          </a:xfrm>
          <a:prstGeom prst="flowChartProcess">
            <a:avLst/>
          </a:prstGeom>
          <a:solidFill>
            <a:srgbClr val="FFFFFF"/>
          </a:solidFill>
          <a:ln w="12700">
            <a:solidFill>
              <a:srgbClr val="4472C4"/>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de-DE" altLang="de-DE" sz="1500" dirty="0">
                <a:latin typeface="Calibri" panose="020F0502020204030204" pitchFamily="34" charset="0"/>
                <a:ea typeface="Calibri" panose="020F0502020204030204" pitchFamily="34" charset="0"/>
                <a:cs typeface="Times New Roman" panose="02020603050405020304" pitchFamily="18" charset="0"/>
              </a:rPr>
              <a:t>Körperlich/Neurologische Diagnostik, Funktionsdiagnostik und </a:t>
            </a:r>
            <a:endParaRPr lang="de-DE" altLang="de-DE" sz="1500" dirty="0"/>
          </a:p>
          <a:p>
            <a:pPr algn="ctr" defTabSz="685800" eaLnBrk="0" fontAlgn="base" hangingPunct="0">
              <a:spcBef>
                <a:spcPct val="0"/>
              </a:spcBef>
              <a:spcAft>
                <a:spcPct val="0"/>
              </a:spcAft>
            </a:pPr>
            <a:r>
              <a:rPr lang="de-DE" altLang="de-DE" sz="1500" dirty="0">
                <a:latin typeface="Calibri" panose="020F0502020204030204" pitchFamily="34" charset="0"/>
                <a:ea typeface="Calibri" panose="020F0502020204030204" pitchFamily="34" charset="0"/>
                <a:cs typeface="Times New Roman" panose="02020603050405020304" pitchFamily="18" charset="0"/>
              </a:rPr>
              <a:t>Untersuchung des psychosozialen Funktionsniveaus (mittels Fragebögen Eltern und Kind) </a:t>
            </a:r>
            <a:endParaRPr lang="de-DE" altLang="de-DE" sz="1500" dirty="0">
              <a:latin typeface="Arial" panose="020B0604020202020204" pitchFamily="34" charset="0"/>
            </a:endParaRPr>
          </a:p>
        </p:txBody>
      </p:sp>
      <p:sp>
        <p:nvSpPr>
          <p:cNvPr id="8" name="Flussdiagramm: Prozess 4">
            <a:extLst>
              <a:ext uri="{FF2B5EF4-FFF2-40B4-BE49-F238E27FC236}">
                <a16:creationId xmlns:a16="http://schemas.microsoft.com/office/drawing/2014/main" xmlns="" id="{49039BB5-8D35-44DB-9EB3-98D82D838132}"/>
              </a:ext>
            </a:extLst>
          </p:cNvPr>
          <p:cNvSpPr>
            <a:spLocks/>
          </p:cNvSpPr>
          <p:nvPr/>
        </p:nvSpPr>
        <p:spPr bwMode="auto">
          <a:xfrm>
            <a:off x="628650" y="3364467"/>
            <a:ext cx="7886700" cy="383606"/>
          </a:xfrm>
          <a:prstGeom prst="flowChartProcess">
            <a:avLst/>
          </a:prstGeom>
          <a:solidFill>
            <a:srgbClr val="FFFFFF"/>
          </a:solidFill>
          <a:ln w="12700">
            <a:solidFill>
              <a:srgbClr val="4472C4"/>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de-DE" altLang="de-DE" sz="1500" dirty="0">
                <a:latin typeface="Calibri" panose="020F0502020204030204" pitchFamily="34" charset="0"/>
                <a:ea typeface="Calibri" panose="020F0502020204030204" pitchFamily="34" charset="0"/>
                <a:cs typeface="Times New Roman" panose="02020603050405020304" pitchFamily="18" charset="0"/>
              </a:rPr>
              <a:t>&amp; Halbstandardisiertes Interview Eltern (Teilhabe)</a:t>
            </a:r>
            <a:endParaRPr lang="de-DE" altLang="de-DE" sz="1500" dirty="0">
              <a:latin typeface="Arial" panose="020B0604020202020204" pitchFamily="34" charset="0"/>
            </a:endParaRPr>
          </a:p>
        </p:txBody>
      </p:sp>
      <p:sp>
        <p:nvSpPr>
          <p:cNvPr id="9" name="Flussdiagramm: Prozess 7">
            <a:extLst>
              <a:ext uri="{FF2B5EF4-FFF2-40B4-BE49-F238E27FC236}">
                <a16:creationId xmlns:a16="http://schemas.microsoft.com/office/drawing/2014/main" xmlns="" id="{A1D46BB5-B765-47AE-802B-B0B3DDAD3CC6}"/>
              </a:ext>
            </a:extLst>
          </p:cNvPr>
          <p:cNvSpPr>
            <a:spLocks/>
          </p:cNvSpPr>
          <p:nvPr/>
        </p:nvSpPr>
        <p:spPr bwMode="auto">
          <a:xfrm>
            <a:off x="617698" y="3899640"/>
            <a:ext cx="7897652" cy="425887"/>
          </a:xfrm>
          <a:prstGeom prst="flowChartProcess">
            <a:avLst/>
          </a:prstGeom>
          <a:solidFill>
            <a:srgbClr val="FFFFFF"/>
          </a:solidFill>
          <a:ln w="12700">
            <a:solidFill>
              <a:srgbClr val="4472C4"/>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endParaRPr lang="de-DE" altLang="de-DE" sz="1500" dirty="0">
              <a:latin typeface="Calibri" panose="020F0502020204030204" pitchFamily="34" charset="0"/>
              <a:ea typeface="Calibri" panose="020F0502020204030204" pitchFamily="34" charset="0"/>
              <a:cs typeface="Times New Roman" panose="02020603050405020304" pitchFamily="18" charset="0"/>
            </a:endParaRPr>
          </a:p>
          <a:p>
            <a:pPr algn="ctr" defTabSz="685800" eaLnBrk="0" fontAlgn="base" hangingPunct="0">
              <a:spcBef>
                <a:spcPct val="0"/>
              </a:spcBef>
              <a:spcAft>
                <a:spcPct val="0"/>
              </a:spcAft>
            </a:pPr>
            <a:r>
              <a:rPr lang="de-DE" altLang="de-DE" sz="1500" dirty="0">
                <a:latin typeface="Calibri" panose="020F0502020204030204" pitchFamily="34" charset="0"/>
                <a:ea typeface="Calibri" panose="020F0502020204030204" pitchFamily="34" charset="0"/>
                <a:cs typeface="Times New Roman" panose="02020603050405020304" pitchFamily="18" charset="0"/>
              </a:rPr>
              <a:t>Standardisierter Bericht mit Behandlungsempfehlung</a:t>
            </a:r>
            <a:endParaRPr lang="de-DE" altLang="de-DE" sz="1500" dirty="0"/>
          </a:p>
          <a:p>
            <a:pPr defTabSz="685800" eaLnBrk="0" fontAlgn="base" hangingPunct="0">
              <a:spcBef>
                <a:spcPct val="0"/>
              </a:spcBef>
              <a:spcAft>
                <a:spcPct val="0"/>
              </a:spcAft>
            </a:pPr>
            <a:endParaRPr lang="de-DE" altLang="de-DE" sz="1350" dirty="0">
              <a:latin typeface="Arial" panose="020B0604020202020204" pitchFamily="34" charset="0"/>
            </a:endParaRPr>
          </a:p>
        </p:txBody>
      </p:sp>
      <p:sp>
        <p:nvSpPr>
          <p:cNvPr id="10" name="Pfeil: gestreift nach rechts 9">
            <a:extLst>
              <a:ext uri="{FF2B5EF4-FFF2-40B4-BE49-F238E27FC236}">
                <a16:creationId xmlns:a16="http://schemas.microsoft.com/office/drawing/2014/main" xmlns="" id="{33ADD489-806B-414B-A3F2-D42D17BB6AA0}"/>
              </a:ext>
            </a:extLst>
          </p:cNvPr>
          <p:cNvSpPr>
            <a:spLocks/>
          </p:cNvSpPr>
          <p:nvPr/>
        </p:nvSpPr>
        <p:spPr>
          <a:xfrm>
            <a:off x="6056101" y="4571614"/>
            <a:ext cx="620924" cy="240506"/>
          </a:xfrm>
          <a:prstGeom prst="strip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p>
        </p:txBody>
      </p:sp>
      <p:sp>
        <p:nvSpPr>
          <p:cNvPr id="11" name="Textfeld 9">
            <a:extLst>
              <a:ext uri="{FF2B5EF4-FFF2-40B4-BE49-F238E27FC236}">
                <a16:creationId xmlns:a16="http://schemas.microsoft.com/office/drawing/2014/main" xmlns="" id="{A44FAE91-2E56-4C82-B9AE-BF6EE02487A5}"/>
              </a:ext>
            </a:extLst>
          </p:cNvPr>
          <p:cNvSpPr txBox="1">
            <a:spLocks noChangeArrowheads="1"/>
          </p:cNvSpPr>
          <p:nvPr/>
        </p:nvSpPr>
        <p:spPr bwMode="auto">
          <a:xfrm>
            <a:off x="4914102" y="4565505"/>
            <a:ext cx="984493" cy="211931"/>
          </a:xfrm>
          <a:prstGeom prst="rect">
            <a:avLst/>
          </a:prstGeom>
          <a:solidFill>
            <a:srgbClr val="FFFFFF"/>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de-DE" altLang="de-DE" sz="1350" dirty="0">
                <a:latin typeface="Calibri" panose="020F0502020204030204" pitchFamily="34" charset="0"/>
                <a:ea typeface="Calibri" panose="020F0502020204030204" pitchFamily="34" charset="0"/>
                <a:cs typeface="Times New Roman" panose="02020603050405020304" pitchFamily="18" charset="0"/>
              </a:rPr>
              <a:t>Unauffällig</a:t>
            </a:r>
            <a:endParaRPr lang="de-DE" altLang="de-DE" sz="1350" dirty="0">
              <a:latin typeface="Arial" panose="020B0604020202020204" pitchFamily="34" charset="0"/>
            </a:endParaRPr>
          </a:p>
        </p:txBody>
      </p:sp>
      <p:sp>
        <p:nvSpPr>
          <p:cNvPr id="12" name="Textfeld 11">
            <a:extLst>
              <a:ext uri="{FF2B5EF4-FFF2-40B4-BE49-F238E27FC236}">
                <a16:creationId xmlns:a16="http://schemas.microsoft.com/office/drawing/2014/main" xmlns="" id="{9840FD78-AB90-4593-B6FC-3EB5B2C9A9E6}"/>
              </a:ext>
            </a:extLst>
          </p:cNvPr>
          <p:cNvSpPr txBox="1">
            <a:spLocks noChangeArrowheads="1"/>
          </p:cNvSpPr>
          <p:nvPr/>
        </p:nvSpPr>
        <p:spPr bwMode="auto">
          <a:xfrm>
            <a:off x="1859161" y="4504953"/>
            <a:ext cx="984493" cy="272483"/>
          </a:xfrm>
          <a:prstGeom prst="rect">
            <a:avLst/>
          </a:prstGeom>
          <a:solidFill>
            <a:srgbClr val="FFFFFF"/>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de-DE" altLang="de-DE" sz="1350" dirty="0">
                <a:latin typeface="Calibri" panose="020F0502020204030204" pitchFamily="34" charset="0"/>
                <a:ea typeface="Calibri" panose="020F0502020204030204" pitchFamily="34" charset="0"/>
                <a:cs typeface="Times New Roman" panose="02020603050405020304" pitchFamily="18" charset="0"/>
              </a:rPr>
              <a:t>Auffällig</a:t>
            </a:r>
            <a:endParaRPr lang="de-DE" altLang="de-DE" sz="1350" dirty="0">
              <a:latin typeface="Arial" panose="020B0604020202020204" pitchFamily="34" charset="0"/>
            </a:endParaRPr>
          </a:p>
        </p:txBody>
      </p:sp>
      <p:sp>
        <p:nvSpPr>
          <p:cNvPr id="49" name="AutoShape 1">
            <a:extLst>
              <a:ext uri="{FF2B5EF4-FFF2-40B4-BE49-F238E27FC236}">
                <a16:creationId xmlns:a16="http://schemas.microsoft.com/office/drawing/2014/main" xmlns="" id="{A7757FB8-6ED3-4CF3-8EB5-1BEBD3CF1AC3}"/>
              </a:ext>
            </a:extLst>
          </p:cNvPr>
          <p:cNvSpPr>
            <a:spLocks/>
          </p:cNvSpPr>
          <p:nvPr/>
        </p:nvSpPr>
        <p:spPr bwMode="auto">
          <a:xfrm>
            <a:off x="6834531" y="4576523"/>
            <a:ext cx="1721300" cy="240506"/>
          </a:xfrm>
          <a:prstGeom prst="flowChartProcess">
            <a:avLst/>
          </a:prstGeom>
          <a:solidFill>
            <a:srgbClr val="4472C4"/>
          </a:solidFill>
          <a:ln w="12700">
            <a:solidFill>
              <a:srgbClr val="1F3763"/>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de-DE" altLang="de-DE" sz="1350" dirty="0">
                <a:latin typeface="Calibri" panose="020F0502020204030204" pitchFamily="34" charset="0"/>
                <a:ea typeface="Calibri" panose="020F0502020204030204" pitchFamily="34" charset="0"/>
                <a:cs typeface="Times New Roman" panose="02020603050405020304" pitchFamily="18" charset="0"/>
              </a:rPr>
              <a:t>Ende des Prozesses </a:t>
            </a:r>
            <a:endParaRPr lang="de-DE" altLang="de-DE" sz="1350" dirty="0">
              <a:latin typeface="Arial" panose="020B0604020202020204" pitchFamily="34" charset="0"/>
            </a:endParaRPr>
          </a:p>
        </p:txBody>
      </p:sp>
      <p:sp>
        <p:nvSpPr>
          <p:cNvPr id="53" name="Rectangle 49">
            <a:extLst>
              <a:ext uri="{FF2B5EF4-FFF2-40B4-BE49-F238E27FC236}">
                <a16:creationId xmlns:a16="http://schemas.microsoft.com/office/drawing/2014/main" xmlns="" id="{50262B89-C7E0-470B-B702-149A09E8F501}"/>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54" name="Rectangle 77">
            <a:extLst>
              <a:ext uri="{FF2B5EF4-FFF2-40B4-BE49-F238E27FC236}">
                <a16:creationId xmlns:a16="http://schemas.microsoft.com/office/drawing/2014/main" xmlns="" id="{5533BD3D-0C13-4283-9798-60ACE03928AE}"/>
              </a:ext>
            </a:extLst>
          </p:cNvPr>
          <p:cNvSpPr>
            <a:spLocks noChangeArrowheads="1"/>
          </p:cNvSpPr>
          <p:nvPr/>
        </p:nvSpPr>
        <p:spPr bwMode="auto">
          <a:xfrm>
            <a:off x="0" y="1248739"/>
            <a:ext cx="9144000" cy="588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de-DE" altLang="de-DE" sz="675" dirty="0"/>
          </a:p>
          <a:p>
            <a:pPr defTabSz="685800" eaLnBrk="0" fontAlgn="base" hangingPunct="0">
              <a:spcBef>
                <a:spcPct val="0"/>
              </a:spcBef>
              <a:spcAft>
                <a:spcPct val="0"/>
              </a:spcAft>
            </a:pPr>
            <a:endParaRPr lang="de-DE" altLang="de-DE" sz="1350" dirty="0">
              <a:latin typeface="Arial" panose="020B0604020202020204" pitchFamily="34" charset="0"/>
            </a:endParaRPr>
          </a:p>
          <a:p>
            <a:pPr defTabSz="685800" eaLnBrk="0" fontAlgn="base" hangingPunct="0">
              <a:spcBef>
                <a:spcPct val="0"/>
              </a:spcBef>
              <a:spcAft>
                <a:spcPct val="0"/>
              </a:spcAft>
            </a:pPr>
            <a:endParaRPr lang="de-DE" altLang="de-DE" sz="1350" dirty="0">
              <a:latin typeface="Arial" panose="020B0604020202020204" pitchFamily="34" charset="0"/>
            </a:endParaRPr>
          </a:p>
        </p:txBody>
      </p:sp>
      <p:sp>
        <p:nvSpPr>
          <p:cNvPr id="55" name="AutoShape 53">
            <a:extLst>
              <a:ext uri="{FF2B5EF4-FFF2-40B4-BE49-F238E27FC236}">
                <a16:creationId xmlns:a16="http://schemas.microsoft.com/office/drawing/2014/main" xmlns="" id="{C4A09B6D-68EB-437A-A4EF-D555CEA9B338}"/>
              </a:ext>
            </a:extLst>
          </p:cNvPr>
          <p:cNvSpPr>
            <a:spLocks noChangeArrowheads="1"/>
          </p:cNvSpPr>
          <p:nvPr/>
        </p:nvSpPr>
        <p:spPr bwMode="auto">
          <a:xfrm>
            <a:off x="2706766" y="4571613"/>
            <a:ext cx="177368" cy="205823"/>
          </a:xfrm>
          <a:prstGeom prst="downArrow">
            <a:avLst>
              <a:gd name="adj1" fmla="val 50000"/>
              <a:gd name="adj2" fmla="val 53571"/>
            </a:avLst>
          </a:prstGeom>
          <a:solidFill>
            <a:srgbClr val="FF0000"/>
          </a:solidFill>
          <a:ln w="9525">
            <a:solidFill>
              <a:srgbClr val="FF0000"/>
            </a:solidFill>
            <a:miter lim="800000"/>
            <a:headEnd/>
            <a:tailEnd/>
          </a:ln>
        </p:spPr>
        <p:txBody>
          <a:bodyPr rot="0" vert="eaVert" wrap="square" lIns="68580" tIns="34290" rIns="68580" bIns="34290" anchor="t" anchorCtr="0" upright="1">
            <a:noAutofit/>
          </a:bodyPr>
          <a:lstStyle/>
          <a:p>
            <a:endParaRPr lang="de-DE" sz="1350"/>
          </a:p>
        </p:txBody>
      </p:sp>
      <p:sp>
        <p:nvSpPr>
          <p:cNvPr id="56" name="Flussdiagramm: Prozess 55">
            <a:extLst>
              <a:ext uri="{FF2B5EF4-FFF2-40B4-BE49-F238E27FC236}">
                <a16:creationId xmlns:a16="http://schemas.microsoft.com/office/drawing/2014/main" xmlns="" id="{F5770AFB-7BA7-4C07-A863-727450A4D6CB}"/>
              </a:ext>
            </a:extLst>
          </p:cNvPr>
          <p:cNvSpPr>
            <a:spLocks/>
          </p:cNvSpPr>
          <p:nvPr/>
        </p:nvSpPr>
        <p:spPr>
          <a:xfrm>
            <a:off x="611506" y="5039141"/>
            <a:ext cx="7921940" cy="340520"/>
          </a:xfrm>
          <a:prstGeom prst="flowChartProcess">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endParaRPr lang="de-DE" sz="1500" b="1" dirty="0">
              <a:ea typeface="Calibri" panose="020F0502020204030204" pitchFamily="34" charset="0"/>
              <a:cs typeface="Times New Roman" panose="02020603050405020304" pitchFamily="18" charset="0"/>
            </a:endParaRPr>
          </a:p>
          <a:p>
            <a:pPr algn="ctr">
              <a:lnSpc>
                <a:spcPct val="107000"/>
              </a:lnSpc>
              <a:spcAft>
                <a:spcPts val="600"/>
              </a:spcAft>
            </a:pPr>
            <a:r>
              <a:rPr lang="de-DE" sz="1500" b="1" dirty="0">
                <a:ea typeface="Calibri" panose="020F0502020204030204" pitchFamily="34" charset="0"/>
                <a:cs typeface="Times New Roman" panose="02020603050405020304" pitchFamily="18" charset="0"/>
              </a:rPr>
              <a:t>Prozess B „Schulbasiertes </a:t>
            </a:r>
            <a:r>
              <a:rPr lang="de-DE" sz="1500" b="1" dirty="0" err="1">
                <a:ea typeface="Calibri" panose="020F0502020204030204" pitchFamily="34" charset="0"/>
                <a:cs typeface="Times New Roman" panose="02020603050405020304" pitchFamily="18" charset="0"/>
              </a:rPr>
              <a:t>Assessment</a:t>
            </a:r>
            <a:r>
              <a:rPr lang="de-DE" sz="1500" b="1" dirty="0">
                <a:ea typeface="Calibri" panose="020F0502020204030204" pitchFamily="34" charset="0"/>
                <a:cs typeface="Times New Roman" panose="02020603050405020304" pitchFamily="18" charset="0"/>
              </a:rPr>
              <a:t>“ </a:t>
            </a:r>
            <a:endParaRPr lang="de-DE" sz="1500" dirty="0">
              <a:ea typeface="Calibri" panose="020F0502020204030204" pitchFamily="34" charset="0"/>
              <a:cs typeface="Times New Roman" panose="02020603050405020304" pitchFamily="18" charset="0"/>
            </a:endParaRPr>
          </a:p>
          <a:p>
            <a:pPr>
              <a:lnSpc>
                <a:spcPct val="107000"/>
              </a:lnSpc>
              <a:spcAft>
                <a:spcPts val="600"/>
              </a:spcAft>
            </a:pPr>
            <a:r>
              <a:rPr lang="de-DE" sz="1500" b="1" dirty="0">
                <a:ea typeface="Calibri" panose="020F0502020204030204" pitchFamily="34" charset="0"/>
                <a:cs typeface="Times New Roman" panose="02020603050405020304" pitchFamily="18" charset="0"/>
              </a:rPr>
              <a:t> </a:t>
            </a:r>
            <a:endParaRPr lang="de-DE" sz="1500" dirty="0">
              <a:ea typeface="Calibri" panose="020F0502020204030204" pitchFamily="34" charset="0"/>
              <a:cs typeface="Times New Roman" panose="02020603050405020304" pitchFamily="18" charset="0"/>
            </a:endParaRPr>
          </a:p>
        </p:txBody>
      </p:sp>
      <p:sp>
        <p:nvSpPr>
          <p:cNvPr id="57" name="Pfeil: nach unten 56">
            <a:extLst>
              <a:ext uri="{FF2B5EF4-FFF2-40B4-BE49-F238E27FC236}">
                <a16:creationId xmlns:a16="http://schemas.microsoft.com/office/drawing/2014/main" xmlns="" id="{C39BB178-2660-4D3B-8D5B-3D9B6FFADC25}"/>
              </a:ext>
            </a:extLst>
          </p:cNvPr>
          <p:cNvSpPr>
            <a:spLocks/>
          </p:cNvSpPr>
          <p:nvPr/>
        </p:nvSpPr>
        <p:spPr>
          <a:xfrm>
            <a:off x="3705785" y="4565504"/>
            <a:ext cx="973455" cy="271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p>
        </p:txBody>
      </p:sp>
      <p:pic>
        <p:nvPicPr>
          <p:cNvPr id="16" name="Grafik 15">
            <a:extLst>
              <a:ext uri="{FF2B5EF4-FFF2-40B4-BE49-F238E27FC236}">
                <a16:creationId xmlns:a16="http://schemas.microsoft.com/office/drawing/2014/main" xmlns="" id="{5FB4CCA9-7CE3-4752-94C1-6C2BBB1D3155}"/>
              </a:ext>
            </a:extLst>
          </p:cNvPr>
          <p:cNvPicPr>
            <a:picLocks noChangeAspect="1"/>
          </p:cNvPicPr>
          <p:nvPr/>
        </p:nvPicPr>
        <p:blipFill>
          <a:blip r:embed="rId2"/>
          <a:stretch>
            <a:fillRect/>
          </a:stretch>
        </p:blipFill>
        <p:spPr>
          <a:xfrm>
            <a:off x="5096390" y="263990"/>
            <a:ext cx="1422446" cy="934352"/>
          </a:xfrm>
          <a:prstGeom prst="rect">
            <a:avLst/>
          </a:prstGeom>
        </p:spPr>
      </p:pic>
    </p:spTree>
    <p:extLst>
      <p:ext uri="{BB962C8B-B14F-4D97-AF65-F5344CB8AC3E}">
        <p14:creationId xmlns:p14="http://schemas.microsoft.com/office/powerpoint/2010/main" xmlns="" val="382259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391255" y="1359125"/>
            <a:ext cx="8377078" cy="4645025"/>
          </a:xfrm>
        </p:spPr>
        <p:txBody>
          <a:bodyPr>
            <a:noAutofit/>
          </a:bodyPr>
          <a:lstStyle/>
          <a:p>
            <a:pPr marL="177800" lvl="1" indent="0">
              <a:lnSpc>
                <a:spcPct val="150000"/>
              </a:lnSpc>
              <a:spcAft>
                <a:spcPts val="600"/>
              </a:spcAft>
              <a:buNone/>
            </a:pPr>
            <a:r>
              <a:rPr lang="de-DE" sz="2000" dirty="0">
                <a:latin typeface="Cambria" panose="02040503050406030204" pitchFamily="18" charset="0"/>
              </a:rPr>
              <a:t>Ziel von Prozess B: spezifische diagnostische Einschätzung der teilhabebeeinträchtigenden Problematik vor Ort in der Schule, welche zu einer Indikationsstellung des weiteren Procedere führt: </a:t>
            </a:r>
          </a:p>
          <a:p>
            <a:pPr lvl="1">
              <a:spcAft>
                <a:spcPts val="600"/>
              </a:spcAft>
            </a:pPr>
            <a:r>
              <a:rPr lang="de-DE" sz="2000" b="1" dirty="0">
                <a:latin typeface="Cambria" panose="02040503050406030204" pitchFamily="18" charset="0"/>
              </a:rPr>
              <a:t>Teilnehmende Beobachtung des Kindes im schulischen Milieu und Gespräche mit den Lehrkräften</a:t>
            </a:r>
            <a:r>
              <a:rPr lang="de-DE" sz="2000" dirty="0">
                <a:latin typeface="Cambria" panose="02040503050406030204" pitchFamily="18" charset="0"/>
              </a:rPr>
              <a:t> nach (halb-) standardisierter Vorgabe durch CC-THP </a:t>
            </a:r>
          </a:p>
          <a:p>
            <a:pPr lvl="1">
              <a:spcAft>
                <a:spcPts val="600"/>
              </a:spcAft>
            </a:pPr>
            <a:r>
              <a:rPr lang="de-DE" sz="2000" dirty="0">
                <a:latin typeface="Cambria" panose="02040503050406030204" pitchFamily="18" charset="0"/>
              </a:rPr>
              <a:t>Abstimmung der anhand einer Zielsystematik dokumentierten Ergebnisse mit den Beteiligten durch BHV und CC-THP, direkt gefolgt von </a:t>
            </a:r>
            <a:r>
              <a:rPr lang="de-DE" sz="2000" b="1" dirty="0">
                <a:latin typeface="Cambria" panose="02040503050406030204" pitchFamily="18" charset="0"/>
              </a:rPr>
              <a:t>verhaltenstherapeutischer Kurzintervention </a:t>
            </a:r>
          </a:p>
          <a:p>
            <a:pPr lvl="1">
              <a:spcAft>
                <a:spcPts val="600"/>
              </a:spcAft>
            </a:pPr>
            <a:r>
              <a:rPr lang="de-DE" sz="2000" dirty="0">
                <a:latin typeface="Cambria" panose="02040503050406030204" pitchFamily="18" charset="0"/>
              </a:rPr>
              <a:t>Verstärkender die Ziele zusammenfassender Bericht nach einer Woche</a:t>
            </a:r>
          </a:p>
          <a:p>
            <a:pPr lvl="1">
              <a:spcAft>
                <a:spcPts val="600"/>
              </a:spcAft>
            </a:pPr>
            <a:r>
              <a:rPr lang="de-DE" sz="2000" dirty="0">
                <a:latin typeface="Cambria" panose="02040503050406030204" pitchFamily="18" charset="0"/>
              </a:rPr>
              <a:t>Telefonkontakt durch BHV mit den Eltern nach vier Wochen zur Evaluation der Effektivität der Intervention</a:t>
            </a:r>
          </a:p>
          <a:p>
            <a:pPr marL="0" indent="0" algn="just">
              <a:lnSpc>
                <a:spcPct val="150000"/>
              </a:lnSpc>
              <a:spcAft>
                <a:spcPts val="600"/>
              </a:spcAft>
              <a:buNone/>
            </a:pPr>
            <a:endParaRPr lang="de-DE" sz="2000" kern="0" dirty="0">
              <a:latin typeface="Cambria" panose="02040503050406030204" pitchFamily="18" charset="0"/>
            </a:endParaRPr>
          </a:p>
          <a:p>
            <a:pPr marL="0" indent="0">
              <a:spcAft>
                <a:spcPts val="600"/>
              </a:spcAft>
              <a:buNone/>
            </a:pPr>
            <a:endParaRPr lang="de-DE" sz="2000" kern="0" dirty="0">
              <a:latin typeface="Cambria" panose="02040503050406030204" pitchFamily="18" charset="0"/>
            </a:endParaRPr>
          </a:p>
          <a:p>
            <a:pPr>
              <a:spcAft>
                <a:spcPts val="600"/>
              </a:spcAft>
            </a:pPr>
            <a:endParaRPr lang="de-DE" sz="1800" kern="0" dirty="0">
              <a:latin typeface="Cambria" panose="02040503050406030204" pitchFamily="18" charset="0"/>
            </a:endParaRPr>
          </a:p>
          <a:p>
            <a:pPr>
              <a:spcAft>
                <a:spcPts val="600"/>
              </a:spcAft>
            </a:pPr>
            <a:endParaRPr lang="de-DE" sz="1800" kern="0" dirty="0"/>
          </a:p>
          <a:p>
            <a:pPr marL="0" indent="0">
              <a:buNone/>
            </a:pPr>
            <a:endParaRPr lang="de-DE" dirty="0"/>
          </a:p>
          <a:p>
            <a:endParaRPr lang="de-DE" kern="0" dirty="0"/>
          </a:p>
          <a:p>
            <a:endParaRPr lang="de-DE" dirty="0"/>
          </a:p>
        </p:txBody>
      </p:sp>
      <p:sp>
        <p:nvSpPr>
          <p:cNvPr id="3" name="Textplatzhalter 2"/>
          <p:cNvSpPr>
            <a:spLocks noGrp="1"/>
          </p:cNvSpPr>
          <p:nvPr>
            <p:ph type="body" sz="quarter" idx="13"/>
          </p:nvPr>
        </p:nvSpPr>
        <p:spPr>
          <a:xfrm>
            <a:off x="408493" y="325316"/>
            <a:ext cx="4378274" cy="655760"/>
          </a:xfrm>
        </p:spPr>
        <p:txBody>
          <a:bodyPr anchor="ctr" anchorCtr="0">
            <a:noAutofit/>
          </a:bodyPr>
          <a:lstStyle/>
          <a:p>
            <a:pPr>
              <a:spcBef>
                <a:spcPts val="0"/>
              </a:spcBef>
            </a:pPr>
            <a:r>
              <a:rPr lang="de-DE" sz="2000" kern="0" dirty="0">
                <a:latin typeface="Cambria" panose="02040503050406030204" pitchFamily="18" charset="0"/>
              </a:rPr>
              <a:t>Prozess B: Schulbasiertes therapeutisches Assessment</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17</a:t>
            </a:fld>
            <a:endParaRPr lang="de-DE"/>
          </a:p>
        </p:txBody>
      </p:sp>
      <p:pic>
        <p:nvPicPr>
          <p:cNvPr id="7" name="Grafik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Tree>
    <p:extLst>
      <p:ext uri="{BB962C8B-B14F-4D97-AF65-F5344CB8AC3E}">
        <p14:creationId xmlns:p14="http://schemas.microsoft.com/office/powerpoint/2010/main" xmlns="" val="318826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D6DFA0-C846-4411-B562-80F947386DF6}"/>
              </a:ext>
            </a:extLst>
          </p:cNvPr>
          <p:cNvSpPr>
            <a:spLocks noGrp="1"/>
          </p:cNvSpPr>
          <p:nvPr>
            <p:ph type="title"/>
          </p:nvPr>
        </p:nvSpPr>
        <p:spPr>
          <a:xfrm>
            <a:off x="372291" y="494286"/>
            <a:ext cx="6553200" cy="755651"/>
          </a:xfrm>
        </p:spPr>
        <p:txBody>
          <a:bodyPr>
            <a:normAutofit/>
          </a:bodyPr>
          <a:lstStyle/>
          <a:p>
            <a:r>
              <a:rPr lang="de-DE" sz="3200" dirty="0">
                <a:solidFill>
                  <a:schemeClr val="accent1"/>
                </a:solidFill>
              </a:rPr>
              <a:t>Prozess B</a:t>
            </a:r>
          </a:p>
        </p:txBody>
      </p:sp>
      <p:sp>
        <p:nvSpPr>
          <p:cNvPr id="51" name="AutoShape 56">
            <a:extLst>
              <a:ext uri="{FF2B5EF4-FFF2-40B4-BE49-F238E27FC236}">
                <a16:creationId xmlns:a16="http://schemas.microsoft.com/office/drawing/2014/main" xmlns="" id="{26D2069D-1065-4499-9200-86AA64C233BC}"/>
              </a:ext>
            </a:extLst>
          </p:cNvPr>
          <p:cNvSpPr>
            <a:spLocks noChangeArrowheads="1"/>
          </p:cNvSpPr>
          <p:nvPr/>
        </p:nvSpPr>
        <p:spPr bwMode="auto">
          <a:xfrm>
            <a:off x="611506" y="9355455"/>
            <a:ext cx="4423886" cy="182880"/>
          </a:xfrm>
          <a:prstGeom prst="roundRect">
            <a:avLst>
              <a:gd name="adj" fmla="val 16667"/>
            </a:avLst>
          </a:prstGeom>
          <a:solidFill>
            <a:schemeClr val="accent1">
              <a:lumMod val="60000"/>
              <a:lumOff val="40000"/>
            </a:schemeClr>
          </a:solidFill>
          <a:ln w="9525">
            <a:solidFill>
              <a:schemeClr val="accent1">
                <a:lumMod val="75000"/>
                <a:lumOff val="0"/>
              </a:schemeClr>
            </a:solidFill>
            <a:round/>
            <a:headEnd/>
            <a:tailEnd/>
          </a:ln>
        </p:spPr>
        <p:txBody>
          <a:bodyPr rot="0" vert="horz" wrap="square" lIns="68580" tIns="34290" rIns="68580" bIns="34290" anchor="t" anchorCtr="0" upright="1">
            <a:noAutofit/>
          </a:bodyPr>
          <a:lstStyle/>
          <a:p>
            <a:endParaRPr lang="de-DE" sz="1350"/>
          </a:p>
        </p:txBody>
      </p:sp>
      <p:sp>
        <p:nvSpPr>
          <p:cNvPr id="52" name="Textfeld 2">
            <a:extLst>
              <a:ext uri="{FF2B5EF4-FFF2-40B4-BE49-F238E27FC236}">
                <a16:creationId xmlns:a16="http://schemas.microsoft.com/office/drawing/2014/main" xmlns="" id="{D49F3C1E-0514-4634-812D-6F82156C7EA2}"/>
              </a:ext>
            </a:extLst>
          </p:cNvPr>
          <p:cNvSpPr txBox="1">
            <a:spLocks noChangeArrowheads="1"/>
          </p:cNvSpPr>
          <p:nvPr/>
        </p:nvSpPr>
        <p:spPr bwMode="auto">
          <a:xfrm>
            <a:off x="-26194" y="9358313"/>
            <a:ext cx="4456510"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de-DE" altLang="de-DE" sz="825">
                <a:latin typeface="Calibri" panose="020F0502020204030204" pitchFamily="34" charset="0"/>
                <a:ea typeface="Calibri" panose="020F0502020204030204" pitchFamily="34" charset="0"/>
                <a:cs typeface="Times New Roman" panose="02020603050405020304" pitchFamily="18" charset="0"/>
              </a:rPr>
              <a:t>Evaluation des Behandlungseffekts nach 6 Monaten (KINDL-R, C GAF, CIS, Zufriedenheit, Fehlzeiten)</a:t>
            </a:r>
            <a:endParaRPr lang="de-DE" altLang="de-DE" sz="1350">
              <a:latin typeface="Arial" panose="020B0604020202020204" pitchFamily="34" charset="0"/>
            </a:endParaRPr>
          </a:p>
        </p:txBody>
      </p:sp>
      <p:sp>
        <p:nvSpPr>
          <p:cNvPr id="53" name="Rectangle 49">
            <a:extLst>
              <a:ext uri="{FF2B5EF4-FFF2-40B4-BE49-F238E27FC236}">
                <a16:creationId xmlns:a16="http://schemas.microsoft.com/office/drawing/2014/main" xmlns="" id="{225D04DB-6B11-45BD-BCFD-931B11CC980B}"/>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54" name="Rectangle 77">
            <a:extLst>
              <a:ext uri="{FF2B5EF4-FFF2-40B4-BE49-F238E27FC236}">
                <a16:creationId xmlns:a16="http://schemas.microsoft.com/office/drawing/2014/main" xmlns="" id="{FF20B207-4D7A-41CF-B624-F53BFC63D350}"/>
              </a:ext>
            </a:extLst>
          </p:cNvPr>
          <p:cNvSpPr>
            <a:spLocks noChangeArrowheads="1"/>
          </p:cNvSpPr>
          <p:nvPr/>
        </p:nvSpPr>
        <p:spPr bwMode="auto">
          <a:xfrm>
            <a:off x="0" y="1248739"/>
            <a:ext cx="9144000" cy="588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de-DE" altLang="de-DE" sz="675" dirty="0"/>
          </a:p>
          <a:p>
            <a:pPr defTabSz="685800" eaLnBrk="0" fontAlgn="base" hangingPunct="0">
              <a:spcBef>
                <a:spcPct val="0"/>
              </a:spcBef>
              <a:spcAft>
                <a:spcPct val="0"/>
              </a:spcAft>
            </a:pPr>
            <a:endParaRPr lang="de-DE" altLang="de-DE" sz="1350" dirty="0">
              <a:latin typeface="Arial" panose="020B0604020202020204" pitchFamily="34" charset="0"/>
            </a:endParaRPr>
          </a:p>
          <a:p>
            <a:pPr defTabSz="685800" eaLnBrk="0" fontAlgn="base" hangingPunct="0">
              <a:spcBef>
                <a:spcPct val="0"/>
              </a:spcBef>
              <a:spcAft>
                <a:spcPct val="0"/>
              </a:spcAft>
            </a:pPr>
            <a:endParaRPr lang="de-DE" altLang="de-DE" sz="1350" dirty="0">
              <a:latin typeface="Arial" panose="020B0604020202020204" pitchFamily="34" charset="0"/>
            </a:endParaRPr>
          </a:p>
        </p:txBody>
      </p:sp>
      <p:pic>
        <p:nvPicPr>
          <p:cNvPr id="2050" name="Picture 2"/>
          <p:cNvPicPr>
            <a:picLocks noChangeAspect="1" noChangeArrowheads="1"/>
          </p:cNvPicPr>
          <p:nvPr/>
        </p:nvPicPr>
        <p:blipFill>
          <a:blip r:embed="rId2"/>
          <a:srcRect/>
          <a:stretch>
            <a:fillRect/>
          </a:stretch>
        </p:blipFill>
        <p:spPr bwMode="auto">
          <a:xfrm>
            <a:off x="959671" y="1344319"/>
            <a:ext cx="7231563" cy="5513681"/>
          </a:xfrm>
          <a:prstGeom prst="rect">
            <a:avLst/>
          </a:prstGeom>
          <a:noFill/>
          <a:ln w="9525">
            <a:noFill/>
            <a:miter lim="800000"/>
            <a:headEnd/>
            <a:tailEnd/>
          </a:ln>
        </p:spPr>
      </p:pic>
      <p:sp>
        <p:nvSpPr>
          <p:cNvPr id="30" name="Textfeld 29"/>
          <p:cNvSpPr txBox="1"/>
          <p:nvPr/>
        </p:nvSpPr>
        <p:spPr>
          <a:xfrm>
            <a:off x="5604095" y="6334780"/>
            <a:ext cx="2317687" cy="523220"/>
          </a:xfrm>
          <a:prstGeom prst="rect">
            <a:avLst/>
          </a:prstGeom>
          <a:noFill/>
        </p:spPr>
        <p:txBody>
          <a:bodyPr wrap="square" rtlCol="0">
            <a:spAutoFit/>
          </a:bodyPr>
          <a:lstStyle/>
          <a:p>
            <a:r>
              <a:rPr lang="de-DE" sz="2800" b="1" dirty="0">
                <a:solidFill>
                  <a:schemeClr val="tx2"/>
                </a:solidFill>
              </a:rPr>
              <a:t>Prozess C</a:t>
            </a:r>
          </a:p>
        </p:txBody>
      </p:sp>
      <p:pic>
        <p:nvPicPr>
          <p:cNvPr id="9" name="Grafik 8">
            <a:extLst>
              <a:ext uri="{FF2B5EF4-FFF2-40B4-BE49-F238E27FC236}">
                <a16:creationId xmlns:a16="http://schemas.microsoft.com/office/drawing/2014/main" xmlns="" id="{51CF5E0A-700C-4760-BAB1-08A2910B1093}"/>
              </a:ext>
            </a:extLst>
          </p:cNvPr>
          <p:cNvPicPr>
            <a:picLocks noChangeAspect="1"/>
          </p:cNvPicPr>
          <p:nvPr/>
        </p:nvPicPr>
        <p:blipFill>
          <a:blip r:embed="rId3"/>
          <a:stretch>
            <a:fillRect/>
          </a:stretch>
        </p:blipFill>
        <p:spPr>
          <a:xfrm>
            <a:off x="5096390" y="263990"/>
            <a:ext cx="1422446" cy="934352"/>
          </a:xfrm>
          <a:prstGeom prst="rect">
            <a:avLst/>
          </a:prstGeom>
        </p:spPr>
      </p:pic>
    </p:spTree>
    <p:extLst>
      <p:ext uri="{BB962C8B-B14F-4D97-AF65-F5344CB8AC3E}">
        <p14:creationId xmlns:p14="http://schemas.microsoft.com/office/powerpoint/2010/main" xmlns="" val="394038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6EE2B2E8-B25A-48C3-9BD8-23D002FC7E3C}"/>
              </a:ext>
            </a:extLst>
          </p:cNvPr>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3" name="Foliennummernplatzhalter 2">
            <a:extLst>
              <a:ext uri="{FF2B5EF4-FFF2-40B4-BE49-F238E27FC236}">
                <a16:creationId xmlns:a16="http://schemas.microsoft.com/office/drawing/2014/main" xmlns="" id="{3FA7BCCA-4A58-4A67-A448-DC99DF156233}"/>
              </a:ext>
            </a:extLst>
          </p:cNvPr>
          <p:cNvSpPr>
            <a:spLocks noGrp="1"/>
          </p:cNvSpPr>
          <p:nvPr>
            <p:ph type="sldNum" sz="quarter" idx="12"/>
          </p:nvPr>
        </p:nvSpPr>
        <p:spPr/>
        <p:txBody>
          <a:bodyPr/>
          <a:lstStyle/>
          <a:p>
            <a:fld id="{43AA54D9-B87A-F84D-86CD-6E00C338952B}" type="slidenum">
              <a:rPr lang="de-DE" smtClean="0"/>
              <a:pPr/>
              <a:t>19</a:t>
            </a:fld>
            <a:endParaRPr lang="de-DE"/>
          </a:p>
        </p:txBody>
      </p:sp>
      <p:sp>
        <p:nvSpPr>
          <p:cNvPr id="4" name="Textplatzhalter 3">
            <a:extLst>
              <a:ext uri="{FF2B5EF4-FFF2-40B4-BE49-F238E27FC236}">
                <a16:creationId xmlns:a16="http://schemas.microsoft.com/office/drawing/2014/main" xmlns="" id="{7FF74A26-4922-44AE-88DD-6F6680AB84AD}"/>
              </a:ext>
            </a:extLst>
          </p:cNvPr>
          <p:cNvSpPr>
            <a:spLocks noGrp="1"/>
          </p:cNvSpPr>
          <p:nvPr>
            <p:ph type="body" sz="quarter" idx="13"/>
          </p:nvPr>
        </p:nvSpPr>
        <p:spPr>
          <a:xfrm>
            <a:off x="507225" y="359755"/>
            <a:ext cx="5400000" cy="502752"/>
          </a:xfrm>
        </p:spPr>
        <p:txBody>
          <a:bodyPr>
            <a:normAutofit/>
          </a:bodyPr>
          <a:lstStyle/>
          <a:p>
            <a:r>
              <a:rPr lang="de-DE" sz="2000" b="1" dirty="0" err="1"/>
              <a:t>Therapeutic</a:t>
            </a:r>
            <a:r>
              <a:rPr lang="de-DE" sz="2000" b="1" dirty="0"/>
              <a:t> Assessment</a:t>
            </a:r>
          </a:p>
        </p:txBody>
      </p:sp>
      <p:sp>
        <p:nvSpPr>
          <p:cNvPr id="6" name="Rechteck 1">
            <a:extLst>
              <a:ext uri="{FF2B5EF4-FFF2-40B4-BE49-F238E27FC236}">
                <a16:creationId xmlns:a16="http://schemas.microsoft.com/office/drawing/2014/main" xmlns="" id="{4A64702D-4553-431A-BFE7-151FD73CCA50}"/>
              </a:ext>
            </a:extLst>
          </p:cNvPr>
          <p:cNvSpPr>
            <a:spLocks noChangeArrowheads="1"/>
          </p:cNvSpPr>
          <p:nvPr/>
        </p:nvSpPr>
        <p:spPr bwMode="auto">
          <a:xfrm>
            <a:off x="1801991" y="1398006"/>
            <a:ext cx="1455738" cy="296863"/>
          </a:xfrm>
          <a:prstGeom prst="rect">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Bewerten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hteck 3">
            <a:extLst>
              <a:ext uri="{FF2B5EF4-FFF2-40B4-BE49-F238E27FC236}">
                <a16:creationId xmlns:a16="http://schemas.microsoft.com/office/drawing/2014/main" xmlns="" id="{2FF86A7B-6993-4A62-9507-43DEE9B5878A}"/>
              </a:ext>
            </a:extLst>
          </p:cNvPr>
          <p:cNvSpPr>
            <a:spLocks noChangeArrowheads="1"/>
          </p:cNvSpPr>
          <p:nvPr/>
        </p:nvSpPr>
        <p:spPr bwMode="auto">
          <a:xfrm>
            <a:off x="5491363" y="1377052"/>
            <a:ext cx="1393825" cy="296863"/>
          </a:xfrm>
          <a:prstGeom prst="rect">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Kritisieren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hteck 2">
            <a:extLst>
              <a:ext uri="{FF2B5EF4-FFF2-40B4-BE49-F238E27FC236}">
                <a16:creationId xmlns:a16="http://schemas.microsoft.com/office/drawing/2014/main" xmlns="" id="{2F17BEAA-2F0D-461C-92BB-4203AADDCB0B}"/>
              </a:ext>
            </a:extLst>
          </p:cNvPr>
          <p:cNvSpPr>
            <a:spLocks noChangeArrowheads="1"/>
          </p:cNvSpPr>
          <p:nvPr/>
        </p:nvSpPr>
        <p:spPr bwMode="auto">
          <a:xfrm>
            <a:off x="1801991" y="2033267"/>
            <a:ext cx="1393825" cy="296863"/>
          </a:xfrm>
          <a:prstGeom prst="rect">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Bewertet werden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 name="Rechteck 4">
            <a:extLst>
              <a:ext uri="{FF2B5EF4-FFF2-40B4-BE49-F238E27FC236}">
                <a16:creationId xmlns:a16="http://schemas.microsoft.com/office/drawing/2014/main" xmlns="" id="{9008D203-46F0-4287-B559-048DF9BE5AE0}"/>
              </a:ext>
            </a:extLst>
          </p:cNvPr>
          <p:cNvSpPr>
            <a:spLocks noChangeArrowheads="1"/>
          </p:cNvSpPr>
          <p:nvPr/>
        </p:nvSpPr>
        <p:spPr bwMode="auto">
          <a:xfrm>
            <a:off x="5494087" y="1997015"/>
            <a:ext cx="1393825" cy="296863"/>
          </a:xfrm>
          <a:prstGeom prst="rect">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Kritisiert werden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cxnSp>
        <p:nvCxnSpPr>
          <p:cNvPr id="10" name="Gerade Verbindung mit Pfeil 9">
            <a:extLst>
              <a:ext uri="{FF2B5EF4-FFF2-40B4-BE49-F238E27FC236}">
                <a16:creationId xmlns:a16="http://schemas.microsoft.com/office/drawing/2014/main" xmlns="" id="{CA97DF3E-831F-4A79-BDE2-9A2C725667D2}"/>
              </a:ext>
            </a:extLst>
          </p:cNvPr>
          <p:cNvCxnSpPr/>
          <p:nvPr/>
        </p:nvCxnSpPr>
        <p:spPr>
          <a:xfrm>
            <a:off x="2491148" y="1694869"/>
            <a:ext cx="0"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Ellipse 7">
            <a:extLst>
              <a:ext uri="{FF2B5EF4-FFF2-40B4-BE49-F238E27FC236}">
                <a16:creationId xmlns:a16="http://schemas.microsoft.com/office/drawing/2014/main" xmlns="" id="{2A156816-9EAC-44B0-8BDE-B8CE7B4BA11A}"/>
              </a:ext>
            </a:extLst>
          </p:cNvPr>
          <p:cNvSpPr>
            <a:spLocks noChangeArrowheads="1"/>
          </p:cNvSpPr>
          <p:nvPr/>
        </p:nvSpPr>
        <p:spPr bwMode="auto">
          <a:xfrm>
            <a:off x="3288230" y="2392466"/>
            <a:ext cx="2171700" cy="617537"/>
          </a:xfrm>
          <a:prstGeom prst="ellipse">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Ich mache immer alles falsch</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Ellipse 8">
            <a:extLst>
              <a:ext uri="{FF2B5EF4-FFF2-40B4-BE49-F238E27FC236}">
                <a16:creationId xmlns:a16="http://schemas.microsoft.com/office/drawing/2014/main" xmlns="" id="{411F7D34-88C8-4AC9-9DB0-C8D06D53E32F}"/>
              </a:ext>
            </a:extLst>
          </p:cNvPr>
          <p:cNvSpPr>
            <a:spLocks noChangeArrowheads="1"/>
          </p:cNvSpPr>
          <p:nvPr/>
        </p:nvSpPr>
        <p:spPr bwMode="auto">
          <a:xfrm>
            <a:off x="5696468" y="3886889"/>
            <a:ext cx="1958975" cy="639763"/>
          </a:xfrm>
          <a:prstGeom prst="ellipse">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Wenn ich gefragt werde, weis ich nix</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4" name="Ellipse 9">
            <a:extLst>
              <a:ext uri="{FF2B5EF4-FFF2-40B4-BE49-F238E27FC236}">
                <a16:creationId xmlns:a16="http://schemas.microsoft.com/office/drawing/2014/main" xmlns="" id="{6F156235-3C41-4B49-8C81-095B2E56F9E1}"/>
              </a:ext>
            </a:extLst>
          </p:cNvPr>
          <p:cNvSpPr>
            <a:spLocks noChangeArrowheads="1"/>
          </p:cNvSpPr>
          <p:nvPr/>
        </p:nvSpPr>
        <p:spPr bwMode="auto">
          <a:xfrm>
            <a:off x="5369443" y="4861614"/>
            <a:ext cx="1958975" cy="731838"/>
          </a:xfrm>
          <a:prstGeom prst="ellipse">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Andere lachen und ich werde sauer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5" name="Ellipse 10">
            <a:extLst>
              <a:ext uri="{FF2B5EF4-FFF2-40B4-BE49-F238E27FC236}">
                <a16:creationId xmlns:a16="http://schemas.microsoft.com/office/drawing/2014/main" xmlns="" id="{56B4820D-B4C0-4FFC-A51F-5FF43BAC63E2}"/>
              </a:ext>
            </a:extLst>
          </p:cNvPr>
          <p:cNvSpPr>
            <a:spLocks noChangeArrowheads="1"/>
          </p:cNvSpPr>
          <p:nvPr/>
        </p:nvSpPr>
        <p:spPr bwMode="auto">
          <a:xfrm>
            <a:off x="3410468" y="5577739"/>
            <a:ext cx="1958975" cy="639763"/>
          </a:xfrm>
          <a:prstGeom prst="ellipse">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Will den anderen weh tun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6" name="Ellipse 11">
            <a:extLst>
              <a:ext uri="{FF2B5EF4-FFF2-40B4-BE49-F238E27FC236}">
                <a16:creationId xmlns:a16="http://schemas.microsoft.com/office/drawing/2014/main" xmlns="" id="{76391D8D-7E15-420E-89AF-A4B1C57FE2E6}"/>
              </a:ext>
            </a:extLst>
          </p:cNvPr>
          <p:cNvSpPr>
            <a:spLocks noChangeArrowheads="1"/>
          </p:cNvSpPr>
          <p:nvPr/>
        </p:nvSpPr>
        <p:spPr bwMode="auto">
          <a:xfrm>
            <a:off x="1222893" y="4269477"/>
            <a:ext cx="1958975" cy="639762"/>
          </a:xfrm>
          <a:prstGeom prst="ellipse">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Ärgere andere oder schlage zu</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7" name="Ellipse 12">
            <a:extLst>
              <a:ext uri="{FF2B5EF4-FFF2-40B4-BE49-F238E27FC236}">
                <a16:creationId xmlns:a16="http://schemas.microsoft.com/office/drawing/2014/main" xmlns="" id="{B6F832FF-39CF-463B-89F4-B1648CD9FD28}"/>
              </a:ext>
            </a:extLst>
          </p:cNvPr>
          <p:cNvSpPr>
            <a:spLocks noChangeArrowheads="1"/>
          </p:cNvSpPr>
          <p:nvPr/>
        </p:nvSpPr>
        <p:spPr bwMode="auto">
          <a:xfrm>
            <a:off x="1443555" y="3039164"/>
            <a:ext cx="1958976" cy="639763"/>
          </a:xfrm>
          <a:prstGeom prst="ellipse">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Bekomme Ärger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8" name="Ellipse 13">
            <a:extLst>
              <a:ext uri="{FF2B5EF4-FFF2-40B4-BE49-F238E27FC236}">
                <a16:creationId xmlns:a16="http://schemas.microsoft.com/office/drawing/2014/main" xmlns="" id="{BE5BF18B-D890-4D04-A893-EF246387C6AF}"/>
              </a:ext>
            </a:extLst>
          </p:cNvPr>
          <p:cNvSpPr>
            <a:spLocks noChangeArrowheads="1"/>
          </p:cNvSpPr>
          <p:nvPr/>
        </p:nvSpPr>
        <p:spPr bwMode="auto">
          <a:xfrm>
            <a:off x="5511377" y="2844803"/>
            <a:ext cx="1958975" cy="639763"/>
          </a:xfrm>
          <a:prstGeom prst="ellipse">
            <a:avLst/>
          </a:prstGeom>
          <a:solidFill>
            <a:srgbClr val="DEEAF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Lasse mich ablenken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20" name="Verbinder: gewinkelt 19">
            <a:extLst>
              <a:ext uri="{FF2B5EF4-FFF2-40B4-BE49-F238E27FC236}">
                <a16:creationId xmlns:a16="http://schemas.microsoft.com/office/drawing/2014/main" xmlns="" id="{2F807914-9575-4E6E-A18F-C26584A91CF9}"/>
              </a:ext>
            </a:extLst>
          </p:cNvPr>
          <p:cNvCxnSpPr>
            <a:cxnSpLocks/>
          </p:cNvCxnSpPr>
          <p:nvPr/>
        </p:nvCxnSpPr>
        <p:spPr>
          <a:xfrm rot="10800000" flipV="1">
            <a:off x="5674744" y="5675027"/>
            <a:ext cx="674186" cy="225793"/>
          </a:xfrm>
          <a:prstGeom prst="bentConnector3">
            <a:avLst>
              <a:gd name="adj1" fmla="val 5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xmlns="" id="{F52994B3-C01B-40D3-8859-E0814936A7A2}"/>
              </a:ext>
            </a:extLst>
          </p:cNvPr>
          <p:cNvCxnSpPr/>
          <p:nvPr/>
        </p:nvCxnSpPr>
        <p:spPr>
          <a:xfrm>
            <a:off x="7365248" y="6939334"/>
            <a:ext cx="7620" cy="16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xmlns="" id="{44EAE4DC-1A95-48C3-B80B-DD7711664D07}"/>
              </a:ext>
            </a:extLst>
          </p:cNvPr>
          <p:cNvCxnSpPr/>
          <p:nvPr/>
        </p:nvCxnSpPr>
        <p:spPr>
          <a:xfrm>
            <a:off x="7403348" y="7875959"/>
            <a:ext cx="7620" cy="175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Verbinder: gekrümmt 23">
            <a:extLst>
              <a:ext uri="{FF2B5EF4-FFF2-40B4-BE49-F238E27FC236}">
                <a16:creationId xmlns:a16="http://schemas.microsoft.com/office/drawing/2014/main" xmlns="" id="{DF7F566A-AA6E-4C48-A455-4431D009BE2B}"/>
              </a:ext>
            </a:extLst>
          </p:cNvPr>
          <p:cNvCxnSpPr/>
          <p:nvPr/>
        </p:nvCxnSpPr>
        <p:spPr>
          <a:xfrm flipH="1">
            <a:off x="6397508" y="8928154"/>
            <a:ext cx="754380" cy="175260"/>
          </a:xfrm>
          <a:prstGeom prst="curvedConnector3">
            <a:avLst>
              <a:gd name="adj1" fmla="val -4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Verbinder: gekrümmt 24">
            <a:extLst>
              <a:ext uri="{FF2B5EF4-FFF2-40B4-BE49-F238E27FC236}">
                <a16:creationId xmlns:a16="http://schemas.microsoft.com/office/drawing/2014/main" xmlns="" id="{F2F561AD-C3D4-4DED-8D7F-D38AD290545A}"/>
              </a:ext>
            </a:extLst>
          </p:cNvPr>
          <p:cNvCxnSpPr/>
          <p:nvPr/>
        </p:nvCxnSpPr>
        <p:spPr>
          <a:xfrm flipH="1" flipV="1">
            <a:off x="3288548" y="8737654"/>
            <a:ext cx="685800" cy="228600"/>
          </a:xfrm>
          <a:prstGeom prst="curvedConnector3">
            <a:avLst>
              <a:gd name="adj1" fmla="val 92204"/>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hteck 19">
            <a:extLst>
              <a:ext uri="{FF2B5EF4-FFF2-40B4-BE49-F238E27FC236}">
                <a16:creationId xmlns:a16="http://schemas.microsoft.com/office/drawing/2014/main" xmlns="" id="{0FD88930-B0E0-4BA7-B40B-AC3800DE35B9}"/>
              </a:ext>
            </a:extLst>
          </p:cNvPr>
          <p:cNvSpPr>
            <a:spLocks noChangeArrowheads="1"/>
          </p:cNvSpPr>
          <p:nvPr/>
        </p:nvSpPr>
        <p:spPr bwMode="auto">
          <a:xfrm>
            <a:off x="7308636" y="3490516"/>
            <a:ext cx="1698625" cy="296862"/>
          </a:xfrm>
          <a:prstGeom prst="rect">
            <a:avLst/>
          </a:prstGeom>
          <a:solidFill>
            <a:srgbClr val="F7CAAC"/>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Setze mich ganz vorne hin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28" name="Gerade Verbindung mit Pfeil 27">
            <a:extLst>
              <a:ext uri="{FF2B5EF4-FFF2-40B4-BE49-F238E27FC236}">
                <a16:creationId xmlns:a16="http://schemas.microsoft.com/office/drawing/2014/main" xmlns="" id="{5FE5799C-4D69-4322-8381-E434F0BF8B39}"/>
              </a:ext>
            </a:extLst>
          </p:cNvPr>
          <p:cNvCxnSpPr/>
          <p:nvPr/>
        </p:nvCxnSpPr>
        <p:spPr>
          <a:xfrm flipH="1" flipV="1">
            <a:off x="6511808" y="7061889"/>
            <a:ext cx="373380" cy="7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xmlns="" id="{BB671F16-B13A-4DC0-BCAA-5E772C333871}"/>
              </a:ext>
            </a:extLst>
          </p:cNvPr>
          <p:cNvCxnSpPr/>
          <p:nvPr/>
        </p:nvCxnSpPr>
        <p:spPr>
          <a:xfrm>
            <a:off x="7258568" y="9119289"/>
            <a:ext cx="358140" cy="7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xmlns="" id="{CB072AD0-8F5F-470A-9E2F-5195A80C832A}"/>
              </a:ext>
            </a:extLst>
          </p:cNvPr>
          <p:cNvSpPr>
            <a:spLocks noChangeArrowheads="1"/>
          </p:cNvSpPr>
          <p:nvPr/>
        </p:nvSpPr>
        <p:spPr bwMode="auto">
          <a:xfrm>
            <a:off x="6891856" y="5803002"/>
            <a:ext cx="1165225" cy="427037"/>
          </a:xfrm>
          <a:prstGeom prst="rect">
            <a:avLst/>
          </a:prstGeom>
          <a:solidFill>
            <a:srgbClr val="F7CAAC"/>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Gehe woanders hin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31" name="Gerade Verbindung mit Pfeil 30">
            <a:extLst>
              <a:ext uri="{FF2B5EF4-FFF2-40B4-BE49-F238E27FC236}">
                <a16:creationId xmlns:a16="http://schemas.microsoft.com/office/drawing/2014/main" xmlns="" id="{6642FB06-AAE8-4698-A3A9-577AF3565482}"/>
              </a:ext>
            </a:extLst>
          </p:cNvPr>
          <p:cNvCxnSpPr/>
          <p:nvPr/>
        </p:nvCxnSpPr>
        <p:spPr>
          <a:xfrm flipH="1">
            <a:off x="3745748" y="9431709"/>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hteck 31">
            <a:extLst>
              <a:ext uri="{FF2B5EF4-FFF2-40B4-BE49-F238E27FC236}">
                <a16:creationId xmlns:a16="http://schemas.microsoft.com/office/drawing/2014/main" xmlns="" id="{8346B3BB-9C50-446F-8E36-AE283167F037}"/>
              </a:ext>
            </a:extLst>
          </p:cNvPr>
          <p:cNvSpPr>
            <a:spLocks noChangeArrowheads="1"/>
          </p:cNvSpPr>
          <p:nvPr/>
        </p:nvSpPr>
        <p:spPr bwMode="auto">
          <a:xfrm>
            <a:off x="1048268" y="6017314"/>
            <a:ext cx="1630363" cy="487363"/>
          </a:xfrm>
          <a:prstGeom prst="rect">
            <a:avLst/>
          </a:prstGeom>
          <a:solidFill>
            <a:srgbClr val="F7CAAC"/>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Bitte die Lehrerin mich zu unterstützen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33" name="Gerade Verbindung mit Pfeil 32">
            <a:extLst>
              <a:ext uri="{FF2B5EF4-FFF2-40B4-BE49-F238E27FC236}">
                <a16:creationId xmlns:a16="http://schemas.microsoft.com/office/drawing/2014/main" xmlns="" id="{03828CA5-4B93-4DCF-BAFB-F2AD4697B66E}"/>
              </a:ext>
            </a:extLst>
          </p:cNvPr>
          <p:cNvCxnSpPr/>
          <p:nvPr/>
        </p:nvCxnSpPr>
        <p:spPr>
          <a:xfrm flipV="1">
            <a:off x="3151388" y="7130469"/>
            <a:ext cx="762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29">
            <a:extLst>
              <a:ext uri="{FF2B5EF4-FFF2-40B4-BE49-F238E27FC236}">
                <a16:creationId xmlns:a16="http://schemas.microsoft.com/office/drawing/2014/main" xmlns="" id="{5868B12E-5525-4D86-A379-88BFCCDFB718}"/>
              </a:ext>
            </a:extLst>
          </p:cNvPr>
          <p:cNvSpPr>
            <a:spLocks noChangeArrowheads="1"/>
          </p:cNvSpPr>
          <p:nvPr/>
        </p:nvSpPr>
        <p:spPr bwMode="auto">
          <a:xfrm>
            <a:off x="1581668" y="432489"/>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6" name="Rectangle 45">
            <a:extLst>
              <a:ext uri="{FF2B5EF4-FFF2-40B4-BE49-F238E27FC236}">
                <a16:creationId xmlns:a16="http://schemas.microsoft.com/office/drawing/2014/main" xmlns="" id="{3CF38B81-6334-423A-8EA0-2AE76765E729}"/>
              </a:ext>
            </a:extLst>
          </p:cNvPr>
          <p:cNvSpPr>
            <a:spLocks noChangeArrowheads="1"/>
          </p:cNvSpPr>
          <p:nvPr/>
        </p:nvSpPr>
        <p:spPr bwMode="auto">
          <a:xfrm>
            <a:off x="1581668" y="1346889"/>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cxnSp>
        <p:nvCxnSpPr>
          <p:cNvPr id="37" name="Gerade Verbindung mit Pfeil 36">
            <a:extLst>
              <a:ext uri="{FF2B5EF4-FFF2-40B4-BE49-F238E27FC236}">
                <a16:creationId xmlns:a16="http://schemas.microsoft.com/office/drawing/2014/main" xmlns="" id="{FCBD5598-D85A-4D9C-93C5-9F8FE713A5A1}"/>
              </a:ext>
            </a:extLst>
          </p:cNvPr>
          <p:cNvCxnSpPr/>
          <p:nvPr/>
        </p:nvCxnSpPr>
        <p:spPr>
          <a:xfrm>
            <a:off x="6128157" y="1692215"/>
            <a:ext cx="0"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xmlns="" id="{D89C00A4-9110-40E8-ACD3-ACC2F33258B3}"/>
              </a:ext>
            </a:extLst>
          </p:cNvPr>
          <p:cNvCxnSpPr/>
          <p:nvPr/>
        </p:nvCxnSpPr>
        <p:spPr>
          <a:xfrm>
            <a:off x="3394593" y="2145446"/>
            <a:ext cx="351155" cy="18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22E619E3-F8B8-4984-A750-CA97DD8BB551}"/>
              </a:ext>
            </a:extLst>
          </p:cNvPr>
          <p:cNvCxnSpPr/>
          <p:nvPr/>
        </p:nvCxnSpPr>
        <p:spPr>
          <a:xfrm flipH="1">
            <a:off x="4967416" y="2168581"/>
            <a:ext cx="402027" cy="231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xmlns="" id="{78F5F9F2-2842-4E18-8CB7-1D7A2F370CA2}"/>
              </a:ext>
            </a:extLst>
          </p:cNvPr>
          <p:cNvCxnSpPr/>
          <p:nvPr/>
        </p:nvCxnSpPr>
        <p:spPr>
          <a:xfrm>
            <a:off x="6511808" y="3527587"/>
            <a:ext cx="0" cy="29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xmlns="" id="{2D9ADC18-5429-499D-BCB2-01E77C2154CD}"/>
              </a:ext>
            </a:extLst>
          </p:cNvPr>
          <p:cNvCxnSpPr/>
          <p:nvPr/>
        </p:nvCxnSpPr>
        <p:spPr>
          <a:xfrm>
            <a:off x="6664208" y="4532604"/>
            <a:ext cx="0" cy="29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Verbinder: gewinkelt 49">
            <a:extLst>
              <a:ext uri="{FF2B5EF4-FFF2-40B4-BE49-F238E27FC236}">
                <a16:creationId xmlns:a16="http://schemas.microsoft.com/office/drawing/2014/main" xmlns="" id="{DEE73505-000C-4C07-95A4-FB5798AF44B0}"/>
              </a:ext>
            </a:extLst>
          </p:cNvPr>
          <p:cNvCxnSpPr/>
          <p:nvPr/>
        </p:nvCxnSpPr>
        <p:spPr>
          <a:xfrm rot="10800000">
            <a:off x="2364109" y="5297976"/>
            <a:ext cx="893620" cy="491539"/>
          </a:xfrm>
          <a:prstGeom prst="bentConnector3">
            <a:avLst>
              <a:gd name="adj1" fmla="val 9978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xmlns="" id="{FA80AB21-C26D-4857-B94C-5AB124D3EC4B}"/>
              </a:ext>
            </a:extLst>
          </p:cNvPr>
          <p:cNvCxnSpPr/>
          <p:nvPr/>
        </p:nvCxnSpPr>
        <p:spPr>
          <a:xfrm flipV="1">
            <a:off x="2299473" y="3830379"/>
            <a:ext cx="0" cy="27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xmlns="" id="{A6FA44BE-70CF-427B-96D7-65202E3C173C}"/>
              </a:ext>
            </a:extLst>
          </p:cNvPr>
          <p:cNvCxnSpPr/>
          <p:nvPr/>
        </p:nvCxnSpPr>
        <p:spPr>
          <a:xfrm>
            <a:off x="6698498" y="3638947"/>
            <a:ext cx="453390" cy="0"/>
          </a:xfrm>
          <a:prstGeom prst="straightConnector1">
            <a:avLst/>
          </a:prstGeom>
          <a:ln>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xmlns="" id="{FF6A0CD8-2A0F-4EB2-9C10-FF2DAD63A011}"/>
              </a:ext>
            </a:extLst>
          </p:cNvPr>
          <p:cNvCxnSpPr/>
          <p:nvPr/>
        </p:nvCxnSpPr>
        <p:spPr>
          <a:xfrm>
            <a:off x="6348930" y="6128951"/>
            <a:ext cx="349568" cy="0"/>
          </a:xfrm>
          <a:prstGeom prst="straightConnector1">
            <a:avLst/>
          </a:prstGeom>
          <a:ln>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xmlns="" id="{A806E4F6-9176-4F3F-82DE-EE724D644B66}"/>
              </a:ext>
            </a:extLst>
          </p:cNvPr>
          <p:cNvCxnSpPr/>
          <p:nvPr/>
        </p:nvCxnSpPr>
        <p:spPr>
          <a:xfrm flipH="1">
            <a:off x="2940908" y="6217502"/>
            <a:ext cx="266317" cy="0"/>
          </a:xfrm>
          <a:prstGeom prst="straightConnector1">
            <a:avLst/>
          </a:prstGeom>
          <a:ln>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Verbinder: gewinkelt 60">
            <a:extLst>
              <a:ext uri="{FF2B5EF4-FFF2-40B4-BE49-F238E27FC236}">
                <a16:creationId xmlns:a16="http://schemas.microsoft.com/office/drawing/2014/main" xmlns="" id="{FB5C2C7F-6B0F-4BD4-AFFE-42D4BB5E9B93}"/>
              </a:ext>
            </a:extLst>
          </p:cNvPr>
          <p:cNvCxnSpPr/>
          <p:nvPr/>
        </p:nvCxnSpPr>
        <p:spPr>
          <a:xfrm flipV="1">
            <a:off x="2364108" y="2646758"/>
            <a:ext cx="731892" cy="173331"/>
          </a:xfrm>
          <a:prstGeom prst="bentConnector3">
            <a:avLst>
              <a:gd name="adj1" fmla="val -402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Verbinder: gewinkelt 63">
            <a:extLst>
              <a:ext uri="{FF2B5EF4-FFF2-40B4-BE49-F238E27FC236}">
                <a16:creationId xmlns:a16="http://schemas.microsoft.com/office/drawing/2014/main" xmlns="" id="{0E2206B4-3F64-486D-9ACD-82158F560605}"/>
              </a:ext>
            </a:extLst>
          </p:cNvPr>
          <p:cNvCxnSpPr>
            <a:cxnSpLocks/>
          </p:cNvCxnSpPr>
          <p:nvPr/>
        </p:nvCxnSpPr>
        <p:spPr>
          <a:xfrm>
            <a:off x="5674743" y="2609872"/>
            <a:ext cx="816122" cy="1733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Grafik 42">
            <a:extLst>
              <a:ext uri="{FF2B5EF4-FFF2-40B4-BE49-F238E27FC236}">
                <a16:creationId xmlns:a16="http://schemas.microsoft.com/office/drawing/2014/main" xmlns="" id="{204E6D00-4BB8-4022-979B-8238B818C9C9}"/>
              </a:ext>
            </a:extLst>
          </p:cNvPr>
          <p:cNvPicPr>
            <a:picLocks noChangeAspect="1"/>
          </p:cNvPicPr>
          <p:nvPr/>
        </p:nvPicPr>
        <p:blipFill>
          <a:blip r:embed="rId2"/>
          <a:stretch>
            <a:fillRect/>
          </a:stretch>
        </p:blipFill>
        <p:spPr>
          <a:xfrm>
            <a:off x="5096390" y="177491"/>
            <a:ext cx="1422446" cy="934352"/>
          </a:xfrm>
          <a:prstGeom prst="rect">
            <a:avLst/>
          </a:prstGeom>
        </p:spPr>
      </p:pic>
    </p:spTree>
    <p:extLst>
      <p:ext uri="{BB962C8B-B14F-4D97-AF65-F5344CB8AC3E}">
        <p14:creationId xmlns:p14="http://schemas.microsoft.com/office/powerpoint/2010/main" xmlns="" val="382450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391255" y="1359125"/>
            <a:ext cx="8377078" cy="4645025"/>
          </a:xfrm>
        </p:spPr>
        <p:txBody>
          <a:bodyPr>
            <a:noAutofit/>
          </a:bodyPr>
          <a:lstStyle/>
          <a:p>
            <a:pPr marL="0" indent="0">
              <a:spcAft>
                <a:spcPts val="600"/>
              </a:spcAft>
              <a:buNone/>
            </a:pPr>
            <a:endParaRPr lang="de-DE" sz="2000" kern="0" dirty="0">
              <a:latin typeface="Cambria" panose="02040503050406030204" pitchFamily="18" charset="0"/>
            </a:endParaRPr>
          </a:p>
          <a:p>
            <a:pPr>
              <a:spcAft>
                <a:spcPts val="600"/>
              </a:spcAft>
            </a:pPr>
            <a:r>
              <a:rPr lang="de-DE" sz="2000" kern="0" dirty="0">
                <a:latin typeface="Cambria" panose="02040503050406030204" pitchFamily="18" charset="0"/>
              </a:rPr>
              <a:t>Hintergrund des Projektes</a:t>
            </a:r>
          </a:p>
          <a:p>
            <a:pPr>
              <a:spcAft>
                <a:spcPts val="600"/>
              </a:spcAft>
            </a:pPr>
            <a:r>
              <a:rPr lang="de-DE" sz="2000" kern="0" dirty="0">
                <a:latin typeface="Cambria" panose="02040503050406030204" pitchFamily="18" charset="0"/>
              </a:rPr>
              <a:t>Ziele und Zielgruppe des Projektes</a:t>
            </a:r>
          </a:p>
          <a:p>
            <a:pPr>
              <a:spcAft>
                <a:spcPts val="600"/>
              </a:spcAft>
            </a:pPr>
            <a:r>
              <a:rPr lang="de-DE" sz="2000" kern="0" dirty="0">
                <a:latin typeface="Cambria" panose="02040503050406030204" pitchFamily="18" charset="0"/>
              </a:rPr>
              <a:t>Ablauf der Intervention</a:t>
            </a:r>
          </a:p>
          <a:p>
            <a:pPr>
              <a:spcAft>
                <a:spcPts val="600"/>
              </a:spcAft>
            </a:pPr>
            <a:r>
              <a:rPr lang="de-DE" sz="2000" kern="0" dirty="0">
                <a:latin typeface="Cambria" panose="02040503050406030204" pitchFamily="18" charset="0"/>
              </a:rPr>
              <a:t>Studiendesign</a:t>
            </a:r>
          </a:p>
          <a:p>
            <a:pPr>
              <a:spcAft>
                <a:spcPts val="600"/>
              </a:spcAft>
            </a:pPr>
            <a:r>
              <a:rPr lang="de-DE" sz="2000" kern="0" dirty="0">
                <a:latin typeface="Cambria" panose="02040503050406030204" pitchFamily="18" charset="0"/>
              </a:rPr>
              <a:t>Qualifizierung der BHV und CC-THP</a:t>
            </a:r>
          </a:p>
          <a:p>
            <a:pPr>
              <a:spcAft>
                <a:spcPts val="600"/>
              </a:spcAft>
            </a:pPr>
            <a:endParaRPr lang="de-DE" sz="1800" kern="0" dirty="0">
              <a:latin typeface="Cambria" panose="02040503050406030204" pitchFamily="18" charset="0"/>
            </a:endParaRPr>
          </a:p>
          <a:p>
            <a:pPr>
              <a:spcAft>
                <a:spcPts val="600"/>
              </a:spcAft>
            </a:pPr>
            <a:endParaRPr lang="de-DE" sz="1800" kern="0" dirty="0"/>
          </a:p>
          <a:p>
            <a:pPr marL="0" indent="0">
              <a:buNone/>
            </a:pPr>
            <a:endParaRPr lang="de-DE" dirty="0"/>
          </a:p>
          <a:p>
            <a:endParaRPr lang="de-DE" kern="0" dirty="0"/>
          </a:p>
          <a:p>
            <a:endParaRPr lang="de-DE" dirty="0"/>
          </a:p>
        </p:txBody>
      </p:sp>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Gliederung</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2</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7" name="Grafik 6">
            <a:extLst>
              <a:ext uri="{FF2B5EF4-FFF2-40B4-BE49-F238E27FC236}">
                <a16:creationId xmlns:a16="http://schemas.microsoft.com/office/drawing/2014/main" xmlns="" id="{E0A2B270-916C-406A-9636-430398E20A70}"/>
              </a:ext>
            </a:extLst>
          </p:cNvPr>
          <p:cNvPicPr>
            <a:picLocks noChangeAspect="1"/>
          </p:cNvPicPr>
          <p:nvPr/>
        </p:nvPicPr>
        <p:blipFill>
          <a:blip r:embed="rId4"/>
          <a:stretch>
            <a:fillRect/>
          </a:stretch>
        </p:blipFill>
        <p:spPr>
          <a:xfrm>
            <a:off x="3364321" y="256608"/>
            <a:ext cx="1422446" cy="934352"/>
          </a:xfrm>
          <a:prstGeom prst="rect">
            <a:avLst/>
          </a:prstGeom>
        </p:spPr>
      </p:pic>
    </p:spTree>
    <p:extLst>
      <p:ext uri="{BB962C8B-B14F-4D97-AF65-F5344CB8AC3E}">
        <p14:creationId xmlns:p14="http://schemas.microsoft.com/office/powerpoint/2010/main" xmlns="" val="163669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766922" y="3033345"/>
            <a:ext cx="5790084" cy="39565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0" name="Inhaltsplatzhalter 9"/>
          <p:cNvSpPr>
            <a:spLocks noGrp="1"/>
          </p:cNvSpPr>
          <p:nvPr>
            <p:ph idx="1"/>
          </p:nvPr>
        </p:nvSpPr>
        <p:spPr>
          <a:xfrm>
            <a:off x="766922" y="1975449"/>
            <a:ext cx="8377078" cy="4645025"/>
          </a:xfrm>
        </p:spPr>
        <p:txBody>
          <a:bodyPr>
            <a:noAutofit/>
          </a:bodyPr>
          <a:lstStyle/>
          <a:p>
            <a:pPr marL="177800" lvl="1" indent="0">
              <a:lnSpc>
                <a:spcPct val="150000"/>
              </a:lnSpc>
              <a:spcAft>
                <a:spcPts val="600"/>
              </a:spcAft>
              <a:buNone/>
            </a:pPr>
            <a:r>
              <a:rPr lang="de-DE" sz="2000" u="sng" dirty="0">
                <a:latin typeface="Cambria" panose="02040503050406030204" pitchFamily="18" charset="0"/>
              </a:rPr>
              <a:t>Optionen: </a:t>
            </a:r>
          </a:p>
          <a:p>
            <a:pPr lvl="1">
              <a:spcAft>
                <a:spcPts val="600"/>
              </a:spcAft>
            </a:pPr>
            <a:r>
              <a:rPr lang="de-DE" sz="2000" dirty="0">
                <a:latin typeface="Cambria" panose="02040503050406030204" pitchFamily="18" charset="0"/>
              </a:rPr>
              <a:t>Keine weitere Maßnahme indiziert</a:t>
            </a:r>
          </a:p>
          <a:p>
            <a:pPr lvl="1">
              <a:spcAft>
                <a:spcPts val="600"/>
              </a:spcAft>
            </a:pPr>
            <a:r>
              <a:rPr lang="de-DE" sz="2000" dirty="0">
                <a:latin typeface="Cambria" panose="02040503050406030204" pitchFamily="18" charset="0"/>
              </a:rPr>
              <a:t>„Schulbasierte Behandlung“ (Prozess C) indiziert </a:t>
            </a:r>
          </a:p>
          <a:p>
            <a:pPr lvl="1">
              <a:spcAft>
                <a:spcPts val="600"/>
              </a:spcAft>
            </a:pPr>
            <a:r>
              <a:rPr lang="de-DE" sz="2000" dirty="0">
                <a:latin typeface="Cambria" panose="02040503050406030204" pitchFamily="18" charset="0"/>
              </a:rPr>
              <a:t>Anderweitige medizinische/therapeutische Maßnahmen indiziert </a:t>
            </a:r>
          </a:p>
          <a:p>
            <a:pPr lvl="1">
              <a:spcAft>
                <a:spcPts val="600"/>
              </a:spcAft>
            </a:pPr>
            <a:r>
              <a:rPr lang="de-DE" sz="2000" dirty="0">
                <a:latin typeface="Cambria" panose="02040503050406030204" pitchFamily="18" charset="0"/>
              </a:rPr>
              <a:t>Maßnahmen der Jugendhilfe oder Behindertenhilfe sollten geprüft werden</a:t>
            </a:r>
          </a:p>
          <a:p>
            <a:pPr marL="0" indent="0" algn="just">
              <a:lnSpc>
                <a:spcPct val="150000"/>
              </a:lnSpc>
              <a:spcAft>
                <a:spcPts val="600"/>
              </a:spcAft>
              <a:buNone/>
            </a:pPr>
            <a:endParaRPr lang="de-DE" sz="2000" kern="0" dirty="0">
              <a:latin typeface="Cambria" panose="02040503050406030204" pitchFamily="18" charset="0"/>
            </a:endParaRPr>
          </a:p>
          <a:p>
            <a:pPr marL="0" indent="0">
              <a:spcAft>
                <a:spcPts val="600"/>
              </a:spcAft>
              <a:buNone/>
            </a:pPr>
            <a:endParaRPr lang="de-DE" sz="2000" kern="0" dirty="0">
              <a:latin typeface="Cambria" panose="02040503050406030204" pitchFamily="18" charset="0"/>
            </a:endParaRPr>
          </a:p>
          <a:p>
            <a:pPr>
              <a:spcAft>
                <a:spcPts val="600"/>
              </a:spcAft>
            </a:pPr>
            <a:endParaRPr lang="de-DE" sz="1800" kern="0" dirty="0">
              <a:latin typeface="Cambria" panose="02040503050406030204" pitchFamily="18" charset="0"/>
            </a:endParaRPr>
          </a:p>
          <a:p>
            <a:pPr marL="0" indent="0">
              <a:buNone/>
            </a:pPr>
            <a:endParaRPr lang="de-DE" dirty="0"/>
          </a:p>
          <a:p>
            <a:endParaRPr lang="de-DE" kern="0" dirty="0"/>
          </a:p>
          <a:p>
            <a:endParaRPr lang="de-DE" dirty="0"/>
          </a:p>
        </p:txBody>
      </p:sp>
      <p:sp>
        <p:nvSpPr>
          <p:cNvPr id="3" name="Textplatzhalter 2"/>
          <p:cNvSpPr>
            <a:spLocks noGrp="1"/>
          </p:cNvSpPr>
          <p:nvPr>
            <p:ph type="body" sz="quarter" idx="13"/>
          </p:nvPr>
        </p:nvSpPr>
        <p:spPr>
          <a:xfrm>
            <a:off x="408493" y="325316"/>
            <a:ext cx="4378274" cy="655760"/>
          </a:xfrm>
        </p:spPr>
        <p:txBody>
          <a:bodyPr anchor="ctr" anchorCtr="0">
            <a:noAutofit/>
          </a:bodyPr>
          <a:lstStyle/>
          <a:p>
            <a:pPr>
              <a:spcBef>
                <a:spcPts val="0"/>
              </a:spcBef>
            </a:pPr>
            <a:r>
              <a:rPr lang="de-DE" sz="2000" kern="0" dirty="0">
                <a:latin typeface="Cambria" panose="02040503050406030204" pitchFamily="18" charset="0"/>
              </a:rPr>
              <a:t>Prozess B: Schulbasiertes therapeutisches Assessment</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20</a:t>
            </a:fld>
            <a:endParaRPr lang="de-DE"/>
          </a:p>
        </p:txBody>
      </p:sp>
      <p:pic>
        <p:nvPicPr>
          <p:cNvPr id="7" name="Grafik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Tree>
    <p:extLst>
      <p:ext uri="{BB962C8B-B14F-4D97-AF65-F5344CB8AC3E}">
        <p14:creationId xmlns:p14="http://schemas.microsoft.com/office/powerpoint/2010/main" xmlns="" val="107496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386463" y="1409601"/>
            <a:ext cx="8211125" cy="4645025"/>
          </a:xfrm>
        </p:spPr>
        <p:txBody>
          <a:bodyPr>
            <a:noAutofit/>
          </a:bodyPr>
          <a:lstStyle/>
          <a:p>
            <a:pPr lvl="1">
              <a:lnSpc>
                <a:spcPct val="150000"/>
              </a:lnSpc>
              <a:spcAft>
                <a:spcPts val="600"/>
              </a:spcAft>
            </a:pPr>
            <a:r>
              <a:rPr lang="de-DE" sz="2000" dirty="0">
                <a:latin typeface="Cambria" panose="02040503050406030204" pitchFamily="18" charset="0"/>
              </a:rPr>
              <a:t>Die in der Schulbasierten Behandlung eingesetzten Interventionen sollen je nach individueller Problemlage auf das Kind/den Jugendlichen ausgewählt und umgesetzt werden</a:t>
            </a:r>
          </a:p>
          <a:p>
            <a:pPr marL="177800" lvl="1" indent="0">
              <a:lnSpc>
                <a:spcPct val="150000"/>
              </a:lnSpc>
              <a:spcAft>
                <a:spcPts val="600"/>
              </a:spcAft>
              <a:buNone/>
            </a:pPr>
            <a:r>
              <a:rPr lang="de-DE" sz="2000" dirty="0">
                <a:latin typeface="Cambria" panose="02040503050406030204" pitchFamily="18" charset="0"/>
              </a:rPr>
              <a:t>Mögliche Angebote:</a:t>
            </a:r>
          </a:p>
          <a:p>
            <a:pPr lvl="1">
              <a:spcAft>
                <a:spcPts val="600"/>
              </a:spcAft>
            </a:pPr>
            <a:r>
              <a:rPr lang="de-DE" sz="2000" b="1" dirty="0">
                <a:latin typeface="Cambria" panose="02040503050406030204" pitchFamily="18" charset="0"/>
              </a:rPr>
              <a:t>Soziales Kompetenztraining </a:t>
            </a:r>
          </a:p>
          <a:p>
            <a:pPr lvl="1">
              <a:spcAft>
                <a:spcPts val="600"/>
              </a:spcAft>
            </a:pPr>
            <a:r>
              <a:rPr lang="de-DE" sz="2000" b="1" dirty="0">
                <a:latin typeface="Cambria" panose="02040503050406030204" pitchFamily="18" charset="0"/>
              </a:rPr>
              <a:t>Anti-Stigma-/Anti-Mobbing-Training</a:t>
            </a:r>
          </a:p>
          <a:p>
            <a:pPr lvl="1">
              <a:spcAft>
                <a:spcPts val="600"/>
              </a:spcAft>
            </a:pPr>
            <a:r>
              <a:rPr lang="de-DE" sz="2000" b="1" dirty="0">
                <a:latin typeface="Cambria" panose="02040503050406030204" pitchFamily="18" charset="0"/>
              </a:rPr>
              <a:t>Psychoedukation von Kind oder/und Lehrer oder/und Eltern</a:t>
            </a:r>
          </a:p>
          <a:p>
            <a:pPr lvl="1">
              <a:spcAft>
                <a:spcPts val="600"/>
              </a:spcAft>
            </a:pPr>
            <a:r>
              <a:rPr lang="de-DE" sz="2000" b="1" dirty="0">
                <a:latin typeface="Cambria" panose="02040503050406030204" pitchFamily="18" charset="0"/>
              </a:rPr>
              <a:t>Skills-Training </a:t>
            </a:r>
          </a:p>
          <a:p>
            <a:pPr lvl="1">
              <a:spcAft>
                <a:spcPts val="600"/>
              </a:spcAft>
            </a:pPr>
            <a:r>
              <a:rPr lang="de-DE" sz="2000" b="1" dirty="0">
                <a:latin typeface="Cambria" panose="02040503050406030204" pitchFamily="18" charset="0"/>
              </a:rPr>
              <a:t>Verhaltenstherapeutische Verstärkerpläne</a:t>
            </a:r>
          </a:p>
          <a:p>
            <a:pPr marL="0" indent="0" algn="just">
              <a:lnSpc>
                <a:spcPct val="150000"/>
              </a:lnSpc>
              <a:spcAft>
                <a:spcPts val="600"/>
              </a:spcAft>
              <a:buNone/>
            </a:pPr>
            <a:endParaRPr lang="de-DE" sz="2000" kern="0" dirty="0">
              <a:latin typeface="Cambria" panose="02040503050406030204" pitchFamily="18" charset="0"/>
            </a:endParaRPr>
          </a:p>
          <a:p>
            <a:pPr>
              <a:spcAft>
                <a:spcPts val="600"/>
              </a:spcAft>
            </a:pPr>
            <a:endParaRPr lang="de-DE" sz="2000" kern="0" dirty="0">
              <a:latin typeface="Cambria" panose="02040503050406030204" pitchFamily="18" charset="0"/>
            </a:endParaRPr>
          </a:p>
          <a:p>
            <a:pPr>
              <a:spcAft>
                <a:spcPts val="600"/>
              </a:spcAft>
            </a:pPr>
            <a:endParaRPr lang="de-DE" sz="1800" kern="0" dirty="0">
              <a:latin typeface="Cambria" panose="02040503050406030204" pitchFamily="18" charset="0"/>
            </a:endParaRPr>
          </a:p>
          <a:p>
            <a:pPr>
              <a:spcAft>
                <a:spcPts val="600"/>
              </a:spcAft>
            </a:pPr>
            <a:endParaRPr lang="de-DE" sz="1800" kern="0" dirty="0"/>
          </a:p>
          <a:p>
            <a:pPr marL="0" indent="0">
              <a:buNone/>
            </a:pPr>
            <a:endParaRPr lang="de-DE" dirty="0"/>
          </a:p>
          <a:p>
            <a:endParaRPr lang="de-DE" kern="0" dirty="0"/>
          </a:p>
          <a:p>
            <a:endParaRPr lang="de-DE" dirty="0"/>
          </a:p>
        </p:txBody>
      </p:sp>
      <p:sp>
        <p:nvSpPr>
          <p:cNvPr id="3" name="Textplatzhalter 2"/>
          <p:cNvSpPr>
            <a:spLocks noGrp="1"/>
          </p:cNvSpPr>
          <p:nvPr>
            <p:ph type="body" sz="quarter" idx="13"/>
          </p:nvPr>
        </p:nvSpPr>
        <p:spPr>
          <a:xfrm>
            <a:off x="408493" y="325316"/>
            <a:ext cx="5400000" cy="655760"/>
          </a:xfrm>
        </p:spPr>
        <p:txBody>
          <a:bodyPr anchor="ctr" anchorCtr="0">
            <a:noAutofit/>
          </a:bodyPr>
          <a:lstStyle/>
          <a:p>
            <a:pPr algn="just">
              <a:lnSpc>
                <a:spcPct val="150000"/>
              </a:lnSpc>
              <a:spcAft>
                <a:spcPts val="600"/>
              </a:spcAft>
            </a:pPr>
            <a:r>
              <a:rPr lang="de-DE" sz="2000" kern="0" dirty="0">
                <a:latin typeface="Cambria" panose="02040503050406030204" pitchFamily="18" charset="0"/>
              </a:rPr>
              <a:t>Prozess C: Schulbasierte Behandlung</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21</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Tree>
    <p:extLst>
      <p:ext uri="{BB962C8B-B14F-4D97-AF65-F5344CB8AC3E}">
        <p14:creationId xmlns:p14="http://schemas.microsoft.com/office/powerpoint/2010/main" xmlns="" val="29186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D6DFA0-C846-4411-B562-80F947386DF6}"/>
              </a:ext>
            </a:extLst>
          </p:cNvPr>
          <p:cNvSpPr>
            <a:spLocks noGrp="1"/>
          </p:cNvSpPr>
          <p:nvPr>
            <p:ph type="title"/>
          </p:nvPr>
        </p:nvSpPr>
        <p:spPr>
          <a:xfrm>
            <a:off x="354751" y="569508"/>
            <a:ext cx="6553200" cy="755651"/>
          </a:xfrm>
        </p:spPr>
        <p:txBody>
          <a:bodyPr>
            <a:normAutofit/>
          </a:bodyPr>
          <a:lstStyle/>
          <a:p>
            <a:r>
              <a:rPr lang="de-DE" sz="3200" dirty="0">
                <a:solidFill>
                  <a:schemeClr val="accent1"/>
                </a:solidFill>
              </a:rPr>
              <a:t>Prozess C</a:t>
            </a:r>
          </a:p>
        </p:txBody>
      </p:sp>
      <p:sp>
        <p:nvSpPr>
          <p:cNvPr id="54" name="Rectangle 49">
            <a:extLst>
              <a:ext uri="{FF2B5EF4-FFF2-40B4-BE49-F238E27FC236}">
                <a16:creationId xmlns:a16="http://schemas.microsoft.com/office/drawing/2014/main" xmlns="" id="{B43EAC64-7D26-4853-B405-F224175F4DA1}"/>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55" name="Rectangle 77">
            <a:extLst>
              <a:ext uri="{FF2B5EF4-FFF2-40B4-BE49-F238E27FC236}">
                <a16:creationId xmlns:a16="http://schemas.microsoft.com/office/drawing/2014/main" xmlns="" id="{C3F4F7B2-8229-4AA4-AF43-B02DE85A33D1}"/>
              </a:ext>
            </a:extLst>
          </p:cNvPr>
          <p:cNvSpPr>
            <a:spLocks noChangeArrowheads="1"/>
          </p:cNvSpPr>
          <p:nvPr/>
        </p:nvSpPr>
        <p:spPr bwMode="auto">
          <a:xfrm>
            <a:off x="0" y="1248739"/>
            <a:ext cx="9144000" cy="588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de-DE" altLang="de-DE" sz="675" dirty="0"/>
          </a:p>
          <a:p>
            <a:pPr defTabSz="685800" eaLnBrk="0" fontAlgn="base" hangingPunct="0">
              <a:spcBef>
                <a:spcPct val="0"/>
              </a:spcBef>
              <a:spcAft>
                <a:spcPct val="0"/>
              </a:spcAft>
            </a:pPr>
            <a:endParaRPr lang="de-DE" altLang="de-DE" sz="1350" dirty="0">
              <a:latin typeface="Arial" panose="020B0604020202020204" pitchFamily="34" charset="0"/>
            </a:endParaRPr>
          </a:p>
          <a:p>
            <a:pPr defTabSz="685800" eaLnBrk="0" fontAlgn="base" hangingPunct="0">
              <a:spcBef>
                <a:spcPct val="0"/>
              </a:spcBef>
              <a:spcAft>
                <a:spcPct val="0"/>
              </a:spcAft>
            </a:pPr>
            <a:endParaRPr lang="de-DE" altLang="de-DE" sz="1350" dirty="0">
              <a:latin typeface="Arial" panose="020B0604020202020204" pitchFamily="34" charset="0"/>
            </a:endParaRPr>
          </a:p>
        </p:txBody>
      </p:sp>
      <p:grpSp>
        <p:nvGrpSpPr>
          <p:cNvPr id="6" name="Gruppieren 5"/>
          <p:cNvGrpSpPr/>
          <p:nvPr/>
        </p:nvGrpSpPr>
        <p:grpSpPr>
          <a:xfrm>
            <a:off x="354751" y="2004390"/>
            <a:ext cx="8493158" cy="3490719"/>
            <a:chOff x="687123" y="2273839"/>
            <a:chExt cx="7886699" cy="2925667"/>
          </a:xfrm>
        </p:grpSpPr>
        <p:sp>
          <p:nvSpPr>
            <p:cNvPr id="56" name="Textfeld 32">
              <a:extLst>
                <a:ext uri="{FF2B5EF4-FFF2-40B4-BE49-F238E27FC236}">
                  <a16:creationId xmlns:a16="http://schemas.microsoft.com/office/drawing/2014/main" xmlns="" id="{1D190922-4AB1-4955-9FB5-64C71FC79332}"/>
                </a:ext>
              </a:extLst>
            </p:cNvPr>
            <p:cNvSpPr txBox="1">
              <a:spLocks noChangeArrowheads="1"/>
            </p:cNvSpPr>
            <p:nvPr/>
          </p:nvSpPr>
          <p:spPr bwMode="auto">
            <a:xfrm>
              <a:off x="2666782" y="3189445"/>
              <a:ext cx="2468849" cy="239555"/>
            </a:xfrm>
            <a:prstGeom prst="rect">
              <a:avLst/>
            </a:prstGeom>
            <a:solidFill>
              <a:srgbClr val="FFFFFF"/>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de-DE" altLang="de-DE" sz="1200" dirty="0">
                  <a:latin typeface="Calibri" panose="020F0502020204030204" pitchFamily="34" charset="0"/>
                  <a:ea typeface="Calibri" panose="020F0502020204030204" pitchFamily="34" charset="0"/>
                  <a:cs typeface="Times New Roman" panose="02020603050405020304" pitchFamily="18" charset="0"/>
                </a:rPr>
                <a:t>Normalfall 80%                     </a:t>
              </a:r>
              <a:r>
                <a:rPr lang="de-DE" altLang="de-DE" sz="1200" b="1" dirty="0">
                  <a:latin typeface="Calibri" panose="020F0502020204030204" pitchFamily="34" charset="0"/>
                  <a:ea typeface="Calibri" panose="020F0502020204030204" pitchFamily="34" charset="0"/>
                  <a:cs typeface="Times New Roman" panose="02020603050405020304" pitchFamily="18" charset="0"/>
                </a:rPr>
                <a:t>ODER</a:t>
              </a:r>
              <a:endParaRPr lang="de-DE" altLang="de-DE" sz="1200" dirty="0"/>
            </a:p>
            <a:p>
              <a:pPr defTabSz="685800" eaLnBrk="0" fontAlgn="base" hangingPunct="0">
                <a:spcBef>
                  <a:spcPct val="0"/>
                </a:spcBef>
                <a:spcAft>
                  <a:spcPct val="0"/>
                </a:spcAft>
              </a:pPr>
              <a:endParaRPr lang="de-DE" altLang="de-DE" sz="1350" dirty="0">
                <a:latin typeface="Arial" panose="020B0604020202020204" pitchFamily="34" charset="0"/>
              </a:endParaRPr>
            </a:p>
          </p:txBody>
        </p:sp>
        <p:sp>
          <p:nvSpPr>
            <p:cNvPr id="57" name="Flussdiagramm: Prozess 37">
              <a:extLst>
                <a:ext uri="{FF2B5EF4-FFF2-40B4-BE49-F238E27FC236}">
                  <a16:creationId xmlns:a16="http://schemas.microsoft.com/office/drawing/2014/main" xmlns="" id="{8E459A5D-5DD7-4E54-942B-EDF57D6A3B69}"/>
                </a:ext>
              </a:extLst>
            </p:cNvPr>
            <p:cNvSpPr>
              <a:spLocks/>
            </p:cNvSpPr>
            <p:nvPr/>
          </p:nvSpPr>
          <p:spPr bwMode="auto">
            <a:xfrm>
              <a:off x="705239" y="2273839"/>
              <a:ext cx="7800587" cy="556992"/>
            </a:xfrm>
            <a:prstGeom prst="flowChartProcess">
              <a:avLst/>
            </a:prstGeom>
            <a:solidFill>
              <a:srgbClr val="D9E2F3"/>
            </a:solidFill>
            <a:ln w="12700">
              <a:solidFill>
                <a:srgbClr val="4472C4"/>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de-DE" altLang="de-DE" sz="1500" b="1" dirty="0">
                  <a:latin typeface="Calibri" panose="020F0502020204030204" pitchFamily="34" charset="0"/>
                  <a:ea typeface="Calibri" panose="020F0502020204030204" pitchFamily="34" charset="0"/>
                  <a:cs typeface="Times New Roman" panose="02020603050405020304" pitchFamily="18" charset="0"/>
                </a:rPr>
                <a:t>Prozess C: Schulbasierte Behandlung (n=103) </a:t>
              </a:r>
              <a:endParaRPr lang="de-DE" altLang="de-DE" sz="1500" dirty="0"/>
            </a:p>
          </p:txBody>
        </p:sp>
        <p:sp>
          <p:nvSpPr>
            <p:cNvPr id="59" name="Flussdiagramm: Prozess 41">
              <a:extLst>
                <a:ext uri="{FF2B5EF4-FFF2-40B4-BE49-F238E27FC236}">
                  <a16:creationId xmlns:a16="http://schemas.microsoft.com/office/drawing/2014/main" xmlns="" id="{7964165B-D3CD-48AA-AC4D-0D660CE966EA}"/>
                </a:ext>
              </a:extLst>
            </p:cNvPr>
            <p:cNvSpPr>
              <a:spLocks/>
            </p:cNvSpPr>
            <p:nvPr/>
          </p:nvSpPr>
          <p:spPr bwMode="auto">
            <a:xfrm>
              <a:off x="1941999" y="3666472"/>
              <a:ext cx="3193632" cy="442379"/>
            </a:xfrm>
            <a:prstGeom prst="flowChartProcess">
              <a:avLst/>
            </a:prstGeom>
            <a:solidFill>
              <a:srgbClr val="FFCCCC"/>
            </a:solidFill>
            <a:ln w="127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defTabSz="685800" eaLnBrk="0" fontAlgn="base" hangingPunct="0">
                <a:spcBef>
                  <a:spcPct val="0"/>
                </a:spcBef>
                <a:spcAft>
                  <a:spcPct val="0"/>
                </a:spcAft>
              </a:pPr>
              <a:r>
                <a:rPr lang="de-DE" altLang="de-DE" sz="1500" dirty="0">
                  <a:latin typeface="Calibri" panose="020F0502020204030204" pitchFamily="34" charset="0"/>
                  <a:ea typeface="Calibri" panose="020F0502020204030204" pitchFamily="34" charset="0"/>
                  <a:cs typeface="Times New Roman" panose="02020603050405020304" pitchFamily="18" charset="0"/>
                </a:rPr>
                <a:t>Kontakt: 4-6x in3 Mo &amp; App-Kontakt</a:t>
              </a:r>
              <a:endParaRPr lang="de-DE" altLang="de-DE" sz="1500" dirty="0">
                <a:latin typeface="Arial" panose="020B0604020202020204" pitchFamily="34" charset="0"/>
              </a:endParaRPr>
            </a:p>
          </p:txBody>
        </p:sp>
        <p:sp>
          <p:nvSpPr>
            <p:cNvPr id="60" name="Flussdiagramm: Prozess 42">
              <a:extLst>
                <a:ext uri="{FF2B5EF4-FFF2-40B4-BE49-F238E27FC236}">
                  <a16:creationId xmlns:a16="http://schemas.microsoft.com/office/drawing/2014/main" xmlns="" id="{1BE77882-BF01-4181-B5DD-D2387972C164}"/>
                </a:ext>
              </a:extLst>
            </p:cNvPr>
            <p:cNvSpPr>
              <a:spLocks/>
            </p:cNvSpPr>
            <p:nvPr/>
          </p:nvSpPr>
          <p:spPr bwMode="auto">
            <a:xfrm>
              <a:off x="5225441" y="3666472"/>
              <a:ext cx="3295349" cy="437996"/>
            </a:xfrm>
            <a:prstGeom prst="flowChartProcess">
              <a:avLst/>
            </a:prstGeom>
            <a:solidFill>
              <a:srgbClr val="FFCCCC"/>
            </a:solidFill>
            <a:ln w="127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defTabSz="685800" eaLnBrk="0" fontAlgn="base" hangingPunct="0">
                <a:spcBef>
                  <a:spcPct val="0"/>
                </a:spcBef>
                <a:spcAft>
                  <a:spcPct val="0"/>
                </a:spcAft>
              </a:pPr>
              <a:r>
                <a:rPr lang="de-DE" altLang="de-DE" sz="1500" dirty="0">
                  <a:latin typeface="Calibri" panose="020F0502020204030204" pitchFamily="34" charset="0"/>
                  <a:ea typeface="Calibri" panose="020F0502020204030204" pitchFamily="34" charset="0"/>
                  <a:cs typeface="Times New Roman" panose="02020603050405020304" pitchFamily="18" charset="0"/>
                </a:rPr>
                <a:t>Kontakt: 6-12x in 3 Mo &amp; Tel-Kontakt</a:t>
              </a:r>
              <a:endParaRPr lang="de-DE" altLang="de-DE" sz="1500" dirty="0">
                <a:latin typeface="Arial" panose="020B0604020202020204" pitchFamily="34" charset="0"/>
              </a:endParaRPr>
            </a:p>
          </p:txBody>
        </p:sp>
        <p:sp>
          <p:nvSpPr>
            <p:cNvPr id="61" name="Flussdiagramm: Prozess 43">
              <a:extLst>
                <a:ext uri="{FF2B5EF4-FFF2-40B4-BE49-F238E27FC236}">
                  <a16:creationId xmlns:a16="http://schemas.microsoft.com/office/drawing/2014/main" xmlns="" id="{E1AD6A9D-A9DD-4930-8FC2-E549948F9BC7}"/>
                </a:ext>
              </a:extLst>
            </p:cNvPr>
            <p:cNvSpPr>
              <a:spLocks/>
            </p:cNvSpPr>
            <p:nvPr/>
          </p:nvSpPr>
          <p:spPr bwMode="auto">
            <a:xfrm>
              <a:off x="687123" y="4227401"/>
              <a:ext cx="7886699" cy="330503"/>
            </a:xfrm>
            <a:prstGeom prst="flowChartProcess">
              <a:avLst/>
            </a:prstGeom>
            <a:solidFill>
              <a:srgbClr val="FFFFFF"/>
            </a:solidFill>
            <a:ln w="127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de-DE" altLang="de-DE" sz="1350" b="1" dirty="0">
                  <a:latin typeface="Calibri" panose="020F0502020204030204" pitchFamily="34" charset="0"/>
                  <a:ea typeface="Calibri" panose="020F0502020204030204" pitchFamily="34" charset="0"/>
                  <a:cs typeface="Times New Roman" panose="02020603050405020304" pitchFamily="18" charset="0"/>
                </a:rPr>
                <a:t>Behandlungsverantwortlicher:</a:t>
              </a:r>
              <a:r>
                <a:rPr lang="de-DE" altLang="de-DE" sz="1350" dirty="0">
                  <a:latin typeface="Calibri" panose="020F0502020204030204" pitchFamily="34" charset="0"/>
                  <a:ea typeface="Calibri" panose="020F0502020204030204" pitchFamily="34" charset="0"/>
                  <a:cs typeface="Times New Roman" panose="02020603050405020304" pitchFamily="18" charset="0"/>
                </a:rPr>
                <a:t> 1x/Monat Supervision, Beurteilung Behandlungseffekt</a:t>
              </a:r>
              <a:endParaRPr lang="de-DE" altLang="de-DE" sz="1350" dirty="0">
                <a:latin typeface="Arial" panose="020B0604020202020204" pitchFamily="34" charset="0"/>
              </a:endParaRPr>
            </a:p>
          </p:txBody>
        </p:sp>
        <p:sp>
          <p:nvSpPr>
            <p:cNvPr id="62" name="Flussdiagramm: Prozess 45">
              <a:extLst>
                <a:ext uri="{FF2B5EF4-FFF2-40B4-BE49-F238E27FC236}">
                  <a16:creationId xmlns:a16="http://schemas.microsoft.com/office/drawing/2014/main" xmlns="" id="{F0BBE528-45C7-468B-9338-54F4F61EEE18}"/>
                </a:ext>
              </a:extLst>
            </p:cNvPr>
            <p:cNvSpPr>
              <a:spLocks/>
            </p:cNvSpPr>
            <p:nvPr/>
          </p:nvSpPr>
          <p:spPr bwMode="auto">
            <a:xfrm>
              <a:off x="687123" y="3666472"/>
              <a:ext cx="1150721" cy="427682"/>
            </a:xfrm>
            <a:prstGeom prst="flowChartProcess">
              <a:avLst/>
            </a:prstGeom>
            <a:solidFill>
              <a:srgbClr val="FFCCCC"/>
            </a:solidFill>
            <a:ln w="127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defTabSz="685800" eaLnBrk="0" fontAlgn="base" hangingPunct="0">
                <a:spcBef>
                  <a:spcPct val="0"/>
                </a:spcBef>
                <a:spcAft>
                  <a:spcPct val="0"/>
                </a:spcAft>
              </a:pPr>
              <a:r>
                <a:rPr lang="de-DE" altLang="de-DE" sz="1500" b="1" dirty="0" err="1">
                  <a:latin typeface="Calibri" panose="020F0502020204030204" pitchFamily="34" charset="0"/>
                  <a:ea typeface="Calibri" panose="020F0502020204030204" pitchFamily="34" charset="0"/>
                  <a:cs typeface="Times New Roman" panose="02020603050405020304" pitchFamily="18" charset="0"/>
                </a:rPr>
                <a:t>CCSchool</a:t>
              </a:r>
              <a:r>
                <a:rPr lang="de-DE" altLang="de-DE" sz="1500" b="1" dirty="0">
                  <a:latin typeface="Calibri" panose="020F0502020204030204" pitchFamily="34" charset="0"/>
                  <a:ea typeface="Calibri" panose="020F0502020204030204" pitchFamily="34" charset="0"/>
                  <a:cs typeface="Times New Roman" panose="02020603050405020304" pitchFamily="18" charset="0"/>
                </a:rPr>
                <a:t>-Therapeut: </a:t>
              </a:r>
              <a:endParaRPr lang="de-DE" altLang="de-DE" sz="1500" dirty="0">
                <a:latin typeface="Arial" panose="020B0604020202020204" pitchFamily="34" charset="0"/>
              </a:endParaRPr>
            </a:p>
          </p:txBody>
        </p:sp>
        <p:sp>
          <p:nvSpPr>
            <p:cNvPr id="63" name="Textfeld 46">
              <a:extLst>
                <a:ext uri="{FF2B5EF4-FFF2-40B4-BE49-F238E27FC236}">
                  <a16:creationId xmlns:a16="http://schemas.microsoft.com/office/drawing/2014/main" xmlns="" id="{06E8AA92-EF73-4EFE-9D62-7301E2521E1B}"/>
                </a:ext>
              </a:extLst>
            </p:cNvPr>
            <p:cNvSpPr txBox="1">
              <a:spLocks noChangeArrowheads="1"/>
            </p:cNvSpPr>
            <p:nvPr/>
          </p:nvSpPr>
          <p:spPr bwMode="auto">
            <a:xfrm>
              <a:off x="6479005" y="3179113"/>
              <a:ext cx="1938230" cy="46508"/>
            </a:xfrm>
            <a:prstGeom prst="rect">
              <a:avLst/>
            </a:prstGeom>
            <a:solidFill>
              <a:srgbClr val="FFFFFF"/>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de-DE" altLang="de-DE" sz="1200" dirty="0">
                  <a:latin typeface="Calibri" panose="020F0502020204030204" pitchFamily="34" charset="0"/>
                  <a:ea typeface="Calibri" panose="020F0502020204030204" pitchFamily="34" charset="0"/>
                  <a:cs typeface="Times New Roman" panose="02020603050405020304" pitchFamily="18" charset="0"/>
                </a:rPr>
                <a:t>Komplizierter Fall, max. 20%</a:t>
              </a:r>
              <a:endParaRPr lang="de-DE" altLang="de-DE" sz="1200" dirty="0">
                <a:latin typeface="Arial" panose="020B0604020202020204" pitchFamily="34" charset="0"/>
              </a:endParaRPr>
            </a:p>
          </p:txBody>
        </p:sp>
        <p:sp>
          <p:nvSpPr>
            <p:cNvPr id="64" name="Pfeil: nach unten 63">
              <a:extLst>
                <a:ext uri="{FF2B5EF4-FFF2-40B4-BE49-F238E27FC236}">
                  <a16:creationId xmlns:a16="http://schemas.microsoft.com/office/drawing/2014/main" xmlns="" id="{415543C1-DDED-405E-89C2-754DD4CF5050}"/>
                </a:ext>
              </a:extLst>
            </p:cNvPr>
            <p:cNvSpPr>
              <a:spLocks/>
            </p:cNvSpPr>
            <p:nvPr/>
          </p:nvSpPr>
          <p:spPr>
            <a:xfrm>
              <a:off x="2201208" y="3225622"/>
              <a:ext cx="216337" cy="25219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p>
          </p:txBody>
        </p:sp>
        <p:sp>
          <p:nvSpPr>
            <p:cNvPr id="66" name="Flussdiagramm: Alternativer Prozess 54">
              <a:extLst>
                <a:ext uri="{FF2B5EF4-FFF2-40B4-BE49-F238E27FC236}">
                  <a16:creationId xmlns:a16="http://schemas.microsoft.com/office/drawing/2014/main" xmlns="" id="{D69DDB18-65A6-4B84-9069-A05017F95223}"/>
                </a:ext>
              </a:extLst>
            </p:cNvPr>
            <p:cNvSpPr>
              <a:spLocks/>
            </p:cNvSpPr>
            <p:nvPr/>
          </p:nvSpPr>
          <p:spPr bwMode="auto">
            <a:xfrm>
              <a:off x="705239" y="4869003"/>
              <a:ext cx="7800587" cy="330503"/>
            </a:xfrm>
            <a:prstGeom prst="flowChartAlternateProcess">
              <a:avLst/>
            </a:prstGeom>
            <a:solidFill>
              <a:srgbClr val="4472C4"/>
            </a:solidFill>
            <a:ln w="12700">
              <a:solidFill>
                <a:srgbClr val="1F3763"/>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fontAlgn="base" hangingPunct="0">
                <a:spcBef>
                  <a:spcPct val="0"/>
                </a:spcBef>
                <a:spcAft>
                  <a:spcPct val="0"/>
                </a:spcAft>
              </a:pPr>
              <a:r>
                <a:rPr lang="de-DE" altLang="de-DE" sz="15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Ende des Prozesses, Evaluation des Behandlungseffekts (Fragebögen</a:t>
              </a:r>
              <a:r>
                <a:rPr lang="de-DE" altLang="de-DE" sz="135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de-DE" altLang="de-DE" sz="1500" dirty="0">
                <a:solidFill>
                  <a:schemeClr val="bg1"/>
                </a:solidFill>
              </a:endParaRPr>
            </a:p>
          </p:txBody>
        </p:sp>
        <p:sp>
          <p:nvSpPr>
            <p:cNvPr id="67" name="Pfeil: nach unten 66">
              <a:extLst>
                <a:ext uri="{FF2B5EF4-FFF2-40B4-BE49-F238E27FC236}">
                  <a16:creationId xmlns:a16="http://schemas.microsoft.com/office/drawing/2014/main" xmlns="" id="{8998CA5C-715F-4C38-8F3D-0553A3A08FAA}"/>
                </a:ext>
              </a:extLst>
            </p:cNvPr>
            <p:cNvSpPr>
              <a:spLocks/>
            </p:cNvSpPr>
            <p:nvPr/>
          </p:nvSpPr>
          <p:spPr>
            <a:xfrm>
              <a:off x="5699150" y="3236006"/>
              <a:ext cx="216337" cy="25219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p>
          </p:txBody>
        </p:sp>
      </p:grpSp>
      <p:pic>
        <p:nvPicPr>
          <p:cNvPr id="16" name="Grafik 15">
            <a:extLst>
              <a:ext uri="{FF2B5EF4-FFF2-40B4-BE49-F238E27FC236}">
                <a16:creationId xmlns:a16="http://schemas.microsoft.com/office/drawing/2014/main" xmlns="" id="{3EDC2D45-8383-40E3-A5B2-D0B92C15859A}"/>
              </a:ext>
            </a:extLst>
          </p:cNvPr>
          <p:cNvPicPr>
            <a:picLocks noChangeAspect="1"/>
          </p:cNvPicPr>
          <p:nvPr/>
        </p:nvPicPr>
        <p:blipFill>
          <a:blip r:embed="rId2"/>
          <a:stretch>
            <a:fillRect/>
          </a:stretch>
        </p:blipFill>
        <p:spPr>
          <a:xfrm>
            <a:off x="5096390" y="313418"/>
            <a:ext cx="1422446" cy="934352"/>
          </a:xfrm>
          <a:prstGeom prst="rect">
            <a:avLst/>
          </a:prstGeom>
        </p:spPr>
      </p:pic>
    </p:spTree>
    <p:extLst>
      <p:ext uri="{BB962C8B-B14F-4D97-AF65-F5344CB8AC3E}">
        <p14:creationId xmlns:p14="http://schemas.microsoft.com/office/powerpoint/2010/main" xmlns="" val="389549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391255" y="1359125"/>
            <a:ext cx="8377078" cy="4645025"/>
          </a:xfrm>
        </p:spPr>
        <p:txBody>
          <a:bodyPr>
            <a:noAutofit/>
          </a:bodyPr>
          <a:lstStyle/>
          <a:p>
            <a:pPr lvl="1">
              <a:lnSpc>
                <a:spcPct val="150000"/>
              </a:lnSpc>
              <a:spcAft>
                <a:spcPts val="600"/>
              </a:spcAft>
            </a:pPr>
            <a:r>
              <a:rPr lang="de-DE" sz="2000" dirty="0">
                <a:latin typeface="Cambria" panose="02040503050406030204" pitchFamily="18" charset="0"/>
              </a:rPr>
              <a:t>„Normalfall“ mit 4-6 Terminen, „Komplizierter Fall“ mit 6-12 Terminen des CC-THP in der Schule </a:t>
            </a:r>
          </a:p>
          <a:p>
            <a:pPr lvl="1">
              <a:lnSpc>
                <a:spcPct val="150000"/>
              </a:lnSpc>
              <a:spcAft>
                <a:spcPts val="600"/>
              </a:spcAft>
            </a:pPr>
            <a:r>
              <a:rPr lang="de-DE" sz="2000" dirty="0">
                <a:latin typeface="Cambria" panose="02040503050406030204" pitchFamily="18" charset="0"/>
              </a:rPr>
              <a:t>Fallübergreifend findet pro Monat ein Termin des CC-THP mit dem BHV zur Abstimmung und Supervision statt. </a:t>
            </a:r>
          </a:p>
          <a:p>
            <a:pPr lvl="1">
              <a:lnSpc>
                <a:spcPct val="150000"/>
              </a:lnSpc>
              <a:spcAft>
                <a:spcPts val="600"/>
              </a:spcAft>
            </a:pPr>
            <a:r>
              <a:rPr lang="de-DE" sz="2000" dirty="0">
                <a:latin typeface="Cambria" panose="02040503050406030204" pitchFamily="18" charset="0"/>
              </a:rPr>
              <a:t>Der Behandlungsverantwortliche überprüft zudem, ob die Behandlungsziele erreicht sind und der Prozess beendet werden kann.</a:t>
            </a:r>
          </a:p>
          <a:p>
            <a:pPr marL="0" indent="0" algn="just">
              <a:lnSpc>
                <a:spcPct val="150000"/>
              </a:lnSpc>
              <a:spcAft>
                <a:spcPts val="600"/>
              </a:spcAft>
              <a:buNone/>
            </a:pPr>
            <a:endParaRPr lang="de-DE" sz="2000" kern="0" dirty="0">
              <a:latin typeface="Cambria" panose="02040503050406030204" pitchFamily="18" charset="0"/>
            </a:endParaRPr>
          </a:p>
          <a:p>
            <a:pPr>
              <a:spcAft>
                <a:spcPts val="600"/>
              </a:spcAft>
            </a:pPr>
            <a:endParaRPr lang="de-DE" sz="2000" kern="0" dirty="0">
              <a:latin typeface="Cambria" panose="02040503050406030204" pitchFamily="18" charset="0"/>
            </a:endParaRPr>
          </a:p>
          <a:p>
            <a:pPr>
              <a:spcAft>
                <a:spcPts val="600"/>
              </a:spcAft>
            </a:pPr>
            <a:endParaRPr lang="de-DE" sz="1800" kern="0" dirty="0">
              <a:latin typeface="Cambria" panose="02040503050406030204" pitchFamily="18" charset="0"/>
            </a:endParaRPr>
          </a:p>
          <a:p>
            <a:pPr>
              <a:spcAft>
                <a:spcPts val="600"/>
              </a:spcAft>
            </a:pPr>
            <a:endParaRPr lang="de-DE" sz="1800" kern="0" dirty="0"/>
          </a:p>
          <a:p>
            <a:pPr marL="0" indent="0">
              <a:buNone/>
            </a:pPr>
            <a:endParaRPr lang="de-DE" dirty="0"/>
          </a:p>
          <a:p>
            <a:endParaRPr lang="de-DE" kern="0" dirty="0"/>
          </a:p>
          <a:p>
            <a:endParaRPr lang="de-DE" dirty="0"/>
          </a:p>
        </p:txBody>
      </p:sp>
      <p:sp>
        <p:nvSpPr>
          <p:cNvPr id="3" name="Textplatzhalter 2"/>
          <p:cNvSpPr>
            <a:spLocks noGrp="1"/>
          </p:cNvSpPr>
          <p:nvPr>
            <p:ph type="body" sz="quarter" idx="13"/>
          </p:nvPr>
        </p:nvSpPr>
        <p:spPr>
          <a:xfrm>
            <a:off x="408493" y="325316"/>
            <a:ext cx="5400000" cy="655760"/>
          </a:xfrm>
        </p:spPr>
        <p:txBody>
          <a:bodyPr anchor="ctr" anchorCtr="0">
            <a:noAutofit/>
          </a:bodyPr>
          <a:lstStyle/>
          <a:p>
            <a:pPr algn="just">
              <a:lnSpc>
                <a:spcPct val="150000"/>
              </a:lnSpc>
              <a:spcAft>
                <a:spcPts val="600"/>
              </a:spcAft>
            </a:pPr>
            <a:r>
              <a:rPr lang="de-DE" sz="2000" kern="0" dirty="0">
                <a:latin typeface="Cambria" panose="02040503050406030204" pitchFamily="18" charset="0"/>
              </a:rPr>
              <a:t>Prozess C: Schulbasierte Behandlung</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23</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Tree>
    <p:extLst>
      <p:ext uri="{BB962C8B-B14F-4D97-AF65-F5344CB8AC3E}">
        <p14:creationId xmlns:p14="http://schemas.microsoft.com/office/powerpoint/2010/main" xmlns="" val="140991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Ablauf</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24</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1164087"/>
            <a:ext cx="9144000" cy="5143500"/>
          </a:xfrm>
          <a:prstGeom prst="rect">
            <a:avLst/>
          </a:prstGeom>
        </p:spPr>
      </p:pic>
      <p:pic>
        <p:nvPicPr>
          <p:cNvPr id="8" name="Grafik 7">
            <a:extLst>
              <a:ext uri="{FF2B5EF4-FFF2-40B4-BE49-F238E27FC236}">
                <a16:creationId xmlns:a16="http://schemas.microsoft.com/office/drawing/2014/main" xmlns="" id="{F7385C76-A39F-42B8-BE36-62C67D2A96ED}"/>
              </a:ext>
            </a:extLst>
          </p:cNvPr>
          <p:cNvPicPr>
            <a:picLocks noChangeAspect="1"/>
          </p:cNvPicPr>
          <p:nvPr/>
        </p:nvPicPr>
        <p:blipFill>
          <a:blip r:embed="rId5"/>
          <a:stretch>
            <a:fillRect/>
          </a:stretch>
        </p:blipFill>
        <p:spPr>
          <a:xfrm>
            <a:off x="3289806" y="229735"/>
            <a:ext cx="1422446" cy="934352"/>
          </a:xfrm>
          <a:prstGeom prst="rect">
            <a:avLst/>
          </a:prstGeom>
        </p:spPr>
      </p:pic>
    </p:spTree>
    <p:extLst>
      <p:ext uri="{BB962C8B-B14F-4D97-AF65-F5344CB8AC3E}">
        <p14:creationId xmlns:p14="http://schemas.microsoft.com/office/powerpoint/2010/main" xmlns="" val="418619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96000" y="6490598"/>
            <a:ext cx="7042292" cy="230878"/>
          </a:xfrm>
        </p:spPr>
        <p:txBody>
          <a:bodyPr/>
          <a:lstStyle/>
          <a:p>
            <a:r>
              <a:rPr lang="de-DE" dirty="0"/>
              <a:t>Projekt CCSchool - Verbesserung der Versorgungskontinuität bei Kindern und Jugendlichen mit (drohender) seelischer Behinderung </a:t>
            </a:r>
          </a:p>
        </p:txBody>
      </p:sp>
      <p:sp>
        <p:nvSpPr>
          <p:cNvPr id="4" name="Foliennummernplatzhalter 3"/>
          <p:cNvSpPr>
            <a:spLocks noGrp="1"/>
          </p:cNvSpPr>
          <p:nvPr>
            <p:ph type="sldNum" sz="quarter" idx="12"/>
          </p:nvPr>
        </p:nvSpPr>
        <p:spPr/>
        <p:txBody>
          <a:bodyPr/>
          <a:lstStyle/>
          <a:p>
            <a:fld id="{43AA54D9-B87A-F84D-86CD-6E00C338952B}" type="slidenum">
              <a:rPr lang="de-DE" smtClean="0"/>
              <a:pPr/>
              <a:t>25</a:t>
            </a:fld>
            <a:endParaRPr lang="de-DE"/>
          </a:p>
        </p:txBody>
      </p:sp>
      <p:sp>
        <p:nvSpPr>
          <p:cNvPr id="7" name="Textfeld 6"/>
          <p:cNvSpPr txBox="1"/>
          <p:nvPr/>
        </p:nvSpPr>
        <p:spPr>
          <a:xfrm>
            <a:off x="0" y="2528888"/>
            <a:ext cx="9144000" cy="1440000"/>
          </a:xfrm>
          <a:prstGeom prst="rect">
            <a:avLst/>
          </a:prstGeom>
          <a:solidFill>
            <a:srgbClr val="64ACAF"/>
          </a:solidFill>
        </p:spPr>
        <p:txBody>
          <a:bodyPr wrap="square" rtlCol="0" anchor="ctr" anchorCtr="0">
            <a:noAutofit/>
          </a:bodyPr>
          <a:lstStyle/>
          <a:p>
            <a:pPr algn="ctr"/>
            <a:r>
              <a:rPr lang="de-DE" sz="2400" b="1" dirty="0">
                <a:solidFill>
                  <a:schemeClr val="bg1"/>
                </a:solidFill>
                <a:latin typeface="Cambria" panose="02040503050406030204" pitchFamily="18" charset="0"/>
              </a:rPr>
              <a:t>Studiendesign</a:t>
            </a:r>
          </a:p>
        </p:txBody>
      </p:sp>
      <p:pic>
        <p:nvPicPr>
          <p:cNvPr id="8" name="Grafik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6" name="Grafik 5">
            <a:extLst>
              <a:ext uri="{FF2B5EF4-FFF2-40B4-BE49-F238E27FC236}">
                <a16:creationId xmlns:a16="http://schemas.microsoft.com/office/drawing/2014/main" xmlns="" id="{28C56585-BD8C-4B8B-B4D8-45B0D037BE15}"/>
              </a:ext>
            </a:extLst>
          </p:cNvPr>
          <p:cNvPicPr>
            <a:picLocks noChangeAspect="1"/>
          </p:cNvPicPr>
          <p:nvPr/>
        </p:nvPicPr>
        <p:blipFill>
          <a:blip r:embed="rId3"/>
          <a:stretch>
            <a:fillRect/>
          </a:stretch>
        </p:blipFill>
        <p:spPr>
          <a:xfrm>
            <a:off x="3119305" y="251633"/>
            <a:ext cx="1422446" cy="934352"/>
          </a:xfrm>
          <a:prstGeom prst="rect">
            <a:avLst/>
          </a:prstGeom>
        </p:spPr>
      </p:pic>
    </p:spTree>
    <p:extLst>
      <p:ext uri="{BB962C8B-B14F-4D97-AF65-F5344CB8AC3E}">
        <p14:creationId xmlns:p14="http://schemas.microsoft.com/office/powerpoint/2010/main" xmlns="" val="3028607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Studiendesign</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26</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
        <p:nvSpPr>
          <p:cNvPr id="12" name="Textfeld 11"/>
          <p:cNvSpPr txBox="1"/>
          <p:nvPr/>
        </p:nvSpPr>
        <p:spPr>
          <a:xfrm>
            <a:off x="382461" y="1362807"/>
            <a:ext cx="8408213" cy="3970318"/>
          </a:xfrm>
          <a:prstGeom prst="rect">
            <a:avLst/>
          </a:prstGeom>
          <a:noFill/>
        </p:spPr>
        <p:txBody>
          <a:bodyPr wrap="square" rtlCol="0">
            <a:spAutoFit/>
          </a:bodyPr>
          <a:lstStyle/>
          <a:p>
            <a:pPr marL="355600" lvl="1" indent="-177800">
              <a:lnSpc>
                <a:spcPct val="150000"/>
              </a:lnSpc>
              <a:spcBef>
                <a:spcPts val="600"/>
              </a:spcBef>
              <a:spcAft>
                <a:spcPts val="600"/>
              </a:spcAft>
              <a:buFont typeface="Arial" panose="020B0604020202020204" pitchFamily="34" charset="0"/>
              <a:buChar char="•"/>
            </a:pPr>
            <a:r>
              <a:rPr lang="de-DE" sz="2000" dirty="0">
                <a:latin typeface="Cambria" panose="02040503050406030204" pitchFamily="18" charset="0"/>
              </a:rPr>
              <a:t>Cluster-randomisierte Vergleichsstudie mit 20 Stadt-/Landkreisen </a:t>
            </a:r>
          </a:p>
          <a:p>
            <a:pPr marL="355600" lvl="1" indent="-177800">
              <a:lnSpc>
                <a:spcPct val="150000"/>
              </a:lnSpc>
              <a:spcBef>
                <a:spcPts val="600"/>
              </a:spcBef>
              <a:spcAft>
                <a:spcPts val="600"/>
              </a:spcAft>
              <a:buFont typeface="Arial" panose="020B0604020202020204" pitchFamily="34" charset="0"/>
              <a:buChar char="•"/>
            </a:pPr>
            <a:r>
              <a:rPr lang="de-DE" sz="2000" dirty="0">
                <a:latin typeface="Cambria" panose="02040503050406030204" pitchFamily="18" charset="0"/>
              </a:rPr>
              <a:t>Je 10 Kreise in Interventionsgruppe und Kontrollgruppe</a:t>
            </a:r>
          </a:p>
          <a:p>
            <a:pPr marL="812800" lvl="2" indent="-177800">
              <a:lnSpc>
                <a:spcPct val="150000"/>
              </a:lnSpc>
              <a:spcBef>
                <a:spcPts val="600"/>
              </a:spcBef>
              <a:spcAft>
                <a:spcPts val="600"/>
              </a:spcAft>
              <a:buFont typeface="Arial" panose="020B0604020202020204" pitchFamily="34" charset="0"/>
              <a:buChar char="•"/>
            </a:pPr>
            <a:r>
              <a:rPr lang="de-DE" b="1" dirty="0">
                <a:latin typeface="Cambria" panose="02040503050406030204" pitchFamily="18" charset="0"/>
              </a:rPr>
              <a:t>Interventionsgruppe:</a:t>
            </a:r>
            <a:r>
              <a:rPr lang="de-DE" dirty="0">
                <a:latin typeface="Cambria" panose="02040503050406030204" pitchFamily="18" charset="0"/>
              </a:rPr>
              <a:t> Teilnehmende Praxen führen Prozesse A-C sofort mit geeigneten Patienten*innen durch, gefolgt von 12 Monaten Nachbeobachtung </a:t>
            </a:r>
          </a:p>
          <a:p>
            <a:pPr marL="812800" lvl="2" indent="-177800">
              <a:lnSpc>
                <a:spcPct val="150000"/>
              </a:lnSpc>
              <a:spcBef>
                <a:spcPts val="600"/>
              </a:spcBef>
              <a:spcAft>
                <a:spcPts val="600"/>
              </a:spcAft>
              <a:buFont typeface="Arial" panose="020B0604020202020204" pitchFamily="34" charset="0"/>
              <a:buChar char="•"/>
            </a:pPr>
            <a:r>
              <a:rPr lang="de-DE" b="1" dirty="0">
                <a:latin typeface="Cambria" panose="02040503050406030204" pitchFamily="18" charset="0"/>
              </a:rPr>
              <a:t>Kontrollgruppe: </a:t>
            </a:r>
            <a:r>
              <a:rPr lang="de-DE" dirty="0">
                <a:latin typeface="Cambria" panose="02040503050406030204" pitchFamily="18" charset="0"/>
              </a:rPr>
              <a:t>Teilnehmende Praxen dokumentieren 12 Monate mit geeigneten Patienten*innen „</a:t>
            </a:r>
            <a:r>
              <a:rPr lang="de-DE" dirty="0" err="1">
                <a:latin typeface="Cambria" panose="02040503050406030204" pitchFamily="18" charset="0"/>
              </a:rPr>
              <a:t>treatment</a:t>
            </a:r>
            <a:r>
              <a:rPr lang="de-DE" dirty="0">
                <a:latin typeface="Cambria" panose="02040503050406030204" pitchFamily="18" charset="0"/>
              </a:rPr>
              <a:t> </a:t>
            </a:r>
            <a:r>
              <a:rPr lang="de-DE" dirty="0" err="1">
                <a:latin typeface="Cambria" panose="02040503050406030204" pitchFamily="18" charset="0"/>
              </a:rPr>
              <a:t>as</a:t>
            </a:r>
            <a:r>
              <a:rPr lang="de-DE" dirty="0">
                <a:latin typeface="Cambria" panose="02040503050406030204" pitchFamily="18" charset="0"/>
              </a:rPr>
              <a:t> </a:t>
            </a:r>
            <a:r>
              <a:rPr lang="de-DE" dirty="0" err="1">
                <a:latin typeface="Cambria" panose="02040503050406030204" pitchFamily="18" charset="0"/>
              </a:rPr>
              <a:t>usual</a:t>
            </a:r>
            <a:r>
              <a:rPr lang="de-DE" dirty="0">
                <a:latin typeface="Cambria" panose="02040503050406030204" pitchFamily="18" charset="0"/>
              </a:rPr>
              <a:t>“, Kontrollkreise wechseln nach 12 Monaten in Intervention (Durchführung der Prozesse A-C)</a:t>
            </a:r>
          </a:p>
        </p:txBody>
      </p:sp>
      <p:pic>
        <p:nvPicPr>
          <p:cNvPr id="7" name="Grafik 6">
            <a:extLst>
              <a:ext uri="{FF2B5EF4-FFF2-40B4-BE49-F238E27FC236}">
                <a16:creationId xmlns:a16="http://schemas.microsoft.com/office/drawing/2014/main" xmlns="" id="{4A963AD9-5622-4A81-A5DE-6BAAE88D9849}"/>
              </a:ext>
            </a:extLst>
          </p:cNvPr>
          <p:cNvPicPr>
            <a:picLocks noChangeAspect="1"/>
          </p:cNvPicPr>
          <p:nvPr/>
        </p:nvPicPr>
        <p:blipFill>
          <a:blip r:embed="rId4"/>
          <a:stretch>
            <a:fillRect/>
          </a:stretch>
        </p:blipFill>
        <p:spPr>
          <a:xfrm>
            <a:off x="3267588" y="251633"/>
            <a:ext cx="1422446" cy="934352"/>
          </a:xfrm>
          <a:prstGeom prst="rect">
            <a:avLst/>
          </a:prstGeom>
        </p:spPr>
      </p:pic>
    </p:spTree>
    <p:extLst>
      <p:ext uri="{BB962C8B-B14F-4D97-AF65-F5344CB8AC3E}">
        <p14:creationId xmlns:p14="http://schemas.microsoft.com/office/powerpoint/2010/main" xmlns="" val="2415643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Studiendesign</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27</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graphicFrame>
        <p:nvGraphicFramePr>
          <p:cNvPr id="11" name="Tabelle 10"/>
          <p:cNvGraphicFramePr>
            <a:graphicFrameLocks noGrp="1"/>
          </p:cNvGraphicFramePr>
          <p:nvPr>
            <p:extLst>
              <p:ext uri="{D42A27DB-BD31-4B8C-83A1-F6EECF244321}">
                <p14:modId xmlns:p14="http://schemas.microsoft.com/office/powerpoint/2010/main" xmlns="" val="3000370562"/>
              </p:ext>
            </p:extLst>
          </p:nvPr>
        </p:nvGraphicFramePr>
        <p:xfrm>
          <a:off x="948255" y="1529628"/>
          <a:ext cx="7209694" cy="4798376"/>
        </p:xfrm>
        <a:graphic>
          <a:graphicData uri="http://schemas.openxmlformats.org/drawingml/2006/table">
            <a:tbl>
              <a:tblPr firstRow="1" firstCol="1" bandRow="1">
                <a:tableStyleId>{5940675A-B579-460E-94D1-54222C63F5DA}</a:tableStyleId>
              </a:tblPr>
              <a:tblGrid>
                <a:gridCol w="3604847">
                  <a:extLst>
                    <a:ext uri="{9D8B030D-6E8A-4147-A177-3AD203B41FA5}">
                      <a16:colId xmlns:a16="http://schemas.microsoft.com/office/drawing/2014/main" xmlns="" val="20000"/>
                    </a:ext>
                  </a:extLst>
                </a:gridCol>
                <a:gridCol w="3604847">
                  <a:extLst>
                    <a:ext uri="{9D8B030D-6E8A-4147-A177-3AD203B41FA5}">
                      <a16:colId xmlns:a16="http://schemas.microsoft.com/office/drawing/2014/main" xmlns="" val="20001"/>
                    </a:ext>
                  </a:extLst>
                </a:gridCol>
              </a:tblGrid>
              <a:tr h="1538887">
                <a:tc gridSpan="2">
                  <a:txBody>
                    <a:bodyPr/>
                    <a:lstStyle/>
                    <a:p>
                      <a:pPr algn="ctr">
                        <a:lnSpc>
                          <a:spcPct val="150000"/>
                        </a:lnSpc>
                        <a:spcBef>
                          <a:spcPts val="300"/>
                        </a:spcBef>
                        <a:spcAft>
                          <a:spcPts val="300"/>
                        </a:spcAft>
                      </a:pPr>
                      <a:r>
                        <a:rPr lang="de-DE" sz="2000" dirty="0">
                          <a:effectLst/>
                          <a:latin typeface="Cambria" panose="02040503050406030204" pitchFamily="18" charset="0"/>
                        </a:rPr>
                        <a:t>Baden-Württemberg</a:t>
                      </a:r>
                    </a:p>
                    <a:p>
                      <a:pPr algn="ctr">
                        <a:lnSpc>
                          <a:spcPct val="150000"/>
                        </a:lnSpc>
                        <a:spcBef>
                          <a:spcPts val="300"/>
                        </a:spcBef>
                        <a:spcAft>
                          <a:spcPts val="300"/>
                        </a:spcAft>
                      </a:pPr>
                      <a:r>
                        <a:rPr lang="de-DE" sz="2000" dirty="0">
                          <a:effectLst/>
                          <a:latin typeface="Cambria" panose="02040503050406030204" pitchFamily="18" charset="0"/>
                          <a:ea typeface="Calibri" panose="020F0502020204030204" pitchFamily="34" charset="0"/>
                          <a:cs typeface="Times New Roman" panose="02020603050405020304" pitchFamily="18" charset="0"/>
                        </a:rPr>
                        <a:t>Studienkoordination: PD Dr. Isabel Böge,</a:t>
                      </a:r>
                      <a:r>
                        <a:rPr lang="de-DE" sz="2000" baseline="0" dirty="0">
                          <a:effectLst/>
                          <a:latin typeface="Cambria" panose="02040503050406030204" pitchFamily="18" charset="0"/>
                          <a:ea typeface="Calibri" panose="020F0502020204030204" pitchFamily="34" charset="0"/>
                          <a:cs typeface="Times New Roman" panose="02020603050405020304" pitchFamily="18" charset="0"/>
                        </a:rPr>
                        <a:t> </a:t>
                      </a:r>
                      <a:r>
                        <a:rPr lang="de-DE" sz="2000" dirty="0">
                          <a:effectLst/>
                          <a:latin typeface="Cambria" panose="02040503050406030204" pitchFamily="18" charset="0"/>
                          <a:ea typeface="Calibri" panose="020F0502020204030204" pitchFamily="34" charset="0"/>
                          <a:cs typeface="Times New Roman" panose="02020603050405020304" pitchFamily="18" charset="0"/>
                        </a:rPr>
                        <a:t> PD Dr. Ulrike Schulze, </a:t>
                      </a:r>
                      <a:r>
                        <a:rPr lang="de-DE" sz="2000" baseline="0" dirty="0">
                          <a:effectLst/>
                          <a:latin typeface="Cambria" panose="02040503050406030204" pitchFamily="18" charset="0"/>
                          <a:ea typeface="Calibri" panose="020F0502020204030204" pitchFamily="34" charset="0"/>
                          <a:cs typeface="Times New Roman" panose="02020603050405020304" pitchFamily="18" charset="0"/>
                        </a:rPr>
                        <a:t>Prof Dr. Jörg M. Fegert</a:t>
                      </a:r>
                    </a:p>
                  </a:txBody>
                  <a:tcPr marL="68580" marR="68580" marT="0" marB="0"/>
                </a:tc>
                <a:tc hMerge="1">
                  <a:txBody>
                    <a:bodyPr/>
                    <a:lstStyle/>
                    <a:p>
                      <a:endParaRPr lang="de-DE"/>
                    </a:p>
                  </a:txBody>
                  <a:tcPr/>
                </a:tc>
                <a:extLst>
                  <a:ext uri="{0D108BD9-81ED-4DB2-BD59-A6C34878D82A}">
                    <a16:rowId xmlns:a16="http://schemas.microsoft.com/office/drawing/2014/main" xmlns="" val="10000"/>
                  </a:ext>
                </a:extLst>
              </a:tr>
              <a:tr h="624887">
                <a:tc>
                  <a:txBody>
                    <a:bodyPr/>
                    <a:lstStyle/>
                    <a:p>
                      <a:pPr algn="ctr">
                        <a:lnSpc>
                          <a:spcPct val="150000"/>
                        </a:lnSpc>
                        <a:spcBef>
                          <a:spcPts val="300"/>
                        </a:spcBef>
                        <a:spcAft>
                          <a:spcPts val="300"/>
                        </a:spcAft>
                      </a:pPr>
                      <a:r>
                        <a:rPr lang="de-DE" sz="2000" dirty="0">
                          <a:effectLst/>
                          <a:latin typeface="Cambria" panose="02040503050406030204" pitchFamily="18" charset="0"/>
                        </a:rPr>
                        <a:t>Interventionsgruppe</a:t>
                      </a:r>
                      <a:endParaRPr lang="de-DE"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de-DE" sz="2000" dirty="0">
                          <a:effectLst/>
                          <a:latin typeface="Cambria" panose="02040503050406030204" pitchFamily="18" charset="0"/>
                        </a:rPr>
                        <a:t>Kontrollgruppe</a:t>
                      </a:r>
                      <a:endParaRPr lang="de-DE"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634602">
                <a:tc>
                  <a:txBody>
                    <a:bodyPr/>
                    <a:lstStyle/>
                    <a:p>
                      <a:pPr algn="ctr">
                        <a:lnSpc>
                          <a:spcPct val="150000"/>
                        </a:lnSpc>
                        <a:spcBef>
                          <a:spcPts val="300"/>
                        </a:spcBef>
                        <a:spcAft>
                          <a:spcPts val="300"/>
                        </a:spcAft>
                      </a:pPr>
                      <a:r>
                        <a:rPr lang="de-DE" sz="2000" dirty="0">
                          <a:effectLst/>
                          <a:latin typeface="Cambria" panose="02040503050406030204" pitchFamily="18" charset="0"/>
                        </a:rPr>
                        <a:t>Böblingen</a:t>
                      </a:r>
                    </a:p>
                    <a:p>
                      <a:pPr algn="ctr">
                        <a:lnSpc>
                          <a:spcPct val="150000"/>
                        </a:lnSpc>
                        <a:spcBef>
                          <a:spcPts val="300"/>
                        </a:spcBef>
                        <a:spcAft>
                          <a:spcPts val="300"/>
                        </a:spcAft>
                      </a:pPr>
                      <a:r>
                        <a:rPr lang="de-DE" sz="2000" dirty="0">
                          <a:effectLst/>
                          <a:latin typeface="Cambria" panose="02040503050406030204" pitchFamily="18" charset="0"/>
                        </a:rPr>
                        <a:t>Bodensee</a:t>
                      </a:r>
                    </a:p>
                    <a:p>
                      <a:pPr algn="ctr">
                        <a:lnSpc>
                          <a:spcPct val="150000"/>
                        </a:lnSpc>
                        <a:spcBef>
                          <a:spcPts val="300"/>
                        </a:spcBef>
                        <a:spcAft>
                          <a:spcPts val="300"/>
                        </a:spcAft>
                      </a:pPr>
                      <a:r>
                        <a:rPr lang="de-DE" sz="2000" dirty="0">
                          <a:effectLst/>
                          <a:latin typeface="Cambria" panose="02040503050406030204" pitchFamily="18" charset="0"/>
                          <a:ea typeface="Calibri" panose="020F0502020204030204" pitchFamily="34" charset="0"/>
                          <a:cs typeface="Times New Roman" panose="02020603050405020304" pitchFamily="18" charset="0"/>
                        </a:rPr>
                        <a:t>Sigmaringen</a:t>
                      </a:r>
                    </a:p>
                  </a:txBody>
                  <a:tcPr marL="68580" marR="68580" marT="0" marB="0"/>
                </a:tc>
                <a:tc>
                  <a:txBody>
                    <a:bodyPr/>
                    <a:lstStyle/>
                    <a:p>
                      <a:pPr algn="ctr">
                        <a:lnSpc>
                          <a:spcPct val="150000"/>
                        </a:lnSpc>
                        <a:spcBef>
                          <a:spcPts val="300"/>
                        </a:spcBef>
                        <a:spcAft>
                          <a:spcPts val="300"/>
                        </a:spcAft>
                      </a:pPr>
                      <a:r>
                        <a:rPr lang="de-DE" sz="2000" dirty="0">
                          <a:effectLst/>
                          <a:latin typeface="Cambria" panose="02040503050406030204" pitchFamily="18" charset="0"/>
                        </a:rPr>
                        <a:t>Alb-Donau</a:t>
                      </a:r>
                    </a:p>
                    <a:p>
                      <a:pPr algn="ctr">
                        <a:lnSpc>
                          <a:spcPct val="150000"/>
                        </a:lnSpc>
                        <a:spcBef>
                          <a:spcPts val="300"/>
                        </a:spcBef>
                        <a:spcAft>
                          <a:spcPts val="300"/>
                        </a:spcAft>
                      </a:pPr>
                      <a:r>
                        <a:rPr lang="de-DE" sz="2000" dirty="0">
                          <a:effectLst/>
                          <a:latin typeface="Cambria" panose="02040503050406030204" pitchFamily="18" charset="0"/>
                        </a:rPr>
                        <a:t>Biberach Nord/Süd</a:t>
                      </a:r>
                    </a:p>
                    <a:p>
                      <a:pPr algn="ctr">
                        <a:lnSpc>
                          <a:spcPct val="150000"/>
                        </a:lnSpc>
                        <a:spcBef>
                          <a:spcPts val="300"/>
                        </a:spcBef>
                        <a:spcAft>
                          <a:spcPts val="300"/>
                        </a:spcAft>
                      </a:pPr>
                      <a:r>
                        <a:rPr lang="de-DE" sz="2000" dirty="0">
                          <a:effectLst/>
                          <a:latin typeface="Cambria" panose="02040503050406030204" pitchFamily="18" charset="0"/>
                        </a:rPr>
                        <a:t>Ravensburg</a:t>
                      </a:r>
                    </a:p>
                    <a:p>
                      <a:pPr algn="ctr">
                        <a:lnSpc>
                          <a:spcPct val="150000"/>
                        </a:lnSpc>
                        <a:spcBef>
                          <a:spcPts val="300"/>
                        </a:spcBef>
                        <a:spcAft>
                          <a:spcPts val="300"/>
                        </a:spcAft>
                      </a:pPr>
                      <a:r>
                        <a:rPr lang="de-DE" sz="2000" dirty="0">
                          <a:effectLst/>
                          <a:latin typeface="Cambria" panose="02040503050406030204" pitchFamily="18" charset="0"/>
                        </a:rPr>
                        <a:t>Ulm</a:t>
                      </a:r>
                      <a:endParaRPr lang="de-DE"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pic>
        <p:nvPicPr>
          <p:cNvPr id="7" name="Grafik 6">
            <a:extLst>
              <a:ext uri="{FF2B5EF4-FFF2-40B4-BE49-F238E27FC236}">
                <a16:creationId xmlns:a16="http://schemas.microsoft.com/office/drawing/2014/main" xmlns="" id="{12EAE556-4FEA-4BED-A7F9-B85589AE4830}"/>
              </a:ext>
            </a:extLst>
          </p:cNvPr>
          <p:cNvPicPr>
            <a:picLocks noChangeAspect="1"/>
          </p:cNvPicPr>
          <p:nvPr/>
        </p:nvPicPr>
        <p:blipFill>
          <a:blip r:embed="rId4"/>
          <a:stretch>
            <a:fillRect/>
          </a:stretch>
        </p:blipFill>
        <p:spPr>
          <a:xfrm>
            <a:off x="3329369" y="226919"/>
            <a:ext cx="1422446" cy="934352"/>
          </a:xfrm>
          <a:prstGeom prst="rect">
            <a:avLst/>
          </a:prstGeom>
        </p:spPr>
      </p:pic>
    </p:spTree>
    <p:extLst>
      <p:ext uri="{BB962C8B-B14F-4D97-AF65-F5344CB8AC3E}">
        <p14:creationId xmlns:p14="http://schemas.microsoft.com/office/powerpoint/2010/main" xmlns="" val="103133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Studiendesign: </a:t>
            </a:r>
          </a:p>
          <a:p>
            <a:r>
              <a:rPr lang="de-DE" sz="2000" dirty="0">
                <a:latin typeface="Cambria" panose="02040503050406030204" pitchFamily="18" charset="0"/>
              </a:rPr>
              <a:t>Ethikvotum und Datenschutz</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28</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
        <p:nvSpPr>
          <p:cNvPr id="7" name="Textfeld 6"/>
          <p:cNvSpPr txBox="1"/>
          <p:nvPr/>
        </p:nvSpPr>
        <p:spPr>
          <a:xfrm>
            <a:off x="382461" y="1362807"/>
            <a:ext cx="8408213" cy="4247317"/>
          </a:xfrm>
          <a:prstGeom prst="rect">
            <a:avLst/>
          </a:prstGeom>
          <a:noFill/>
        </p:spPr>
        <p:txBody>
          <a:bodyPr wrap="square" rtlCol="0">
            <a:spAutoFit/>
          </a:bodyPr>
          <a:lstStyle/>
          <a:p>
            <a:pPr marL="0" lvl="1">
              <a:spcBef>
                <a:spcPts val="600"/>
              </a:spcBef>
              <a:spcAft>
                <a:spcPts val="600"/>
              </a:spcAft>
            </a:pPr>
            <a:r>
              <a:rPr lang="de-DE" sz="2000" u="sng" dirty="0">
                <a:latin typeface="Cambria" panose="02040503050406030204" pitchFamily="18" charset="0"/>
              </a:rPr>
              <a:t>Ethikvotum</a:t>
            </a:r>
          </a:p>
          <a:p>
            <a:pPr marL="355600" lvl="1" indent="-177800">
              <a:spcBef>
                <a:spcPts val="600"/>
              </a:spcBef>
              <a:spcAft>
                <a:spcPts val="600"/>
              </a:spcAft>
              <a:buFont typeface="Arial" panose="020B0604020202020204" pitchFamily="34" charset="0"/>
              <a:buChar char="•"/>
            </a:pPr>
            <a:r>
              <a:rPr lang="de-DE" sz="2000" dirty="0">
                <a:latin typeface="Cambria" panose="02040503050406030204" pitchFamily="18" charset="0"/>
              </a:rPr>
              <a:t>Positives Ethikvotum der Ethikkommissionen des Universitätsklinikums Ulm (04.08.2017) und der Ärztekammer Niedersachsen (25.10.2017) </a:t>
            </a:r>
          </a:p>
          <a:p>
            <a:pPr marL="0" lvl="1">
              <a:spcBef>
                <a:spcPts val="600"/>
              </a:spcBef>
              <a:spcAft>
                <a:spcPts val="600"/>
              </a:spcAft>
            </a:pPr>
            <a:r>
              <a:rPr lang="de-DE" sz="2000" u="sng" dirty="0">
                <a:latin typeface="Cambria" panose="02040503050406030204" pitchFamily="18" charset="0"/>
              </a:rPr>
              <a:t>Datenschutz</a:t>
            </a:r>
          </a:p>
          <a:p>
            <a:pPr marL="355600" lvl="1" indent="-177800">
              <a:spcBef>
                <a:spcPts val="600"/>
              </a:spcBef>
              <a:spcAft>
                <a:spcPts val="600"/>
              </a:spcAft>
              <a:buFont typeface="Arial" panose="020B0604020202020204" pitchFamily="34" charset="0"/>
              <a:buChar char="•"/>
            </a:pPr>
            <a:r>
              <a:rPr lang="de-DE" sz="2000" dirty="0">
                <a:latin typeface="Cambria" panose="02040503050406030204" pitchFamily="18" charset="0"/>
              </a:rPr>
              <a:t>Alle Daten werden nur bei vorliegender Einverständniserklärung von Kindern und deren Eltern und nur nach strengen Datenschutzrichtlinien erhoben unter </a:t>
            </a:r>
            <a:r>
              <a:rPr lang="de-DE" sz="2000" b="1" dirty="0">
                <a:latin typeface="Cambria" panose="02040503050406030204" pitchFamily="18" charset="0"/>
              </a:rPr>
              <a:t>Berücksichtigung der Vorgaben der EU-Datenschutzgrundverordnung</a:t>
            </a:r>
          </a:p>
          <a:p>
            <a:pPr marL="355600" lvl="1" indent="-177800">
              <a:spcBef>
                <a:spcPts val="600"/>
              </a:spcBef>
              <a:spcAft>
                <a:spcPts val="600"/>
              </a:spcAft>
              <a:buFont typeface="Arial" panose="020B0604020202020204" pitchFamily="34" charset="0"/>
              <a:buChar char="•"/>
            </a:pPr>
            <a:r>
              <a:rPr lang="de-DE" sz="2000" dirty="0">
                <a:latin typeface="Cambria" panose="02040503050406030204" pitchFamily="18" charset="0"/>
              </a:rPr>
              <a:t>Auswertungen finden nur in anonymisierter Form statt</a:t>
            </a:r>
          </a:p>
          <a:p>
            <a:pPr marL="355600" lvl="1" indent="-177800">
              <a:spcBef>
                <a:spcPts val="600"/>
              </a:spcBef>
              <a:spcAft>
                <a:spcPts val="600"/>
              </a:spcAft>
              <a:buFont typeface="Arial" panose="020B0604020202020204" pitchFamily="34" charset="0"/>
              <a:buChar char="•"/>
            </a:pPr>
            <a:r>
              <a:rPr lang="de-DE" sz="2000" b="1" dirty="0">
                <a:latin typeface="Cambria" panose="02040503050406030204" pitchFamily="18" charset="0"/>
              </a:rPr>
              <a:t>Daten der Schule/der Mitschüler*innen werden nicht erhoben oder ausgewertet</a:t>
            </a:r>
          </a:p>
        </p:txBody>
      </p:sp>
    </p:spTree>
    <p:extLst>
      <p:ext uri="{BB962C8B-B14F-4D97-AF65-F5344CB8AC3E}">
        <p14:creationId xmlns:p14="http://schemas.microsoft.com/office/powerpoint/2010/main" xmlns="" val="273827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96000" y="6490598"/>
            <a:ext cx="7042292" cy="230878"/>
          </a:xfrm>
        </p:spPr>
        <p:txBody>
          <a:bodyPr/>
          <a:lstStyle/>
          <a:p>
            <a:r>
              <a:rPr lang="de-DE" dirty="0"/>
              <a:t>Projekt CCSchool - Verbesserung der Versorgungskontinuität bei Kindern und Jugendlichen mit (drohender) seelischer Behinderung </a:t>
            </a:r>
          </a:p>
        </p:txBody>
      </p:sp>
      <p:sp>
        <p:nvSpPr>
          <p:cNvPr id="4" name="Foliennummernplatzhalter 3"/>
          <p:cNvSpPr>
            <a:spLocks noGrp="1"/>
          </p:cNvSpPr>
          <p:nvPr>
            <p:ph type="sldNum" sz="quarter" idx="12"/>
          </p:nvPr>
        </p:nvSpPr>
        <p:spPr/>
        <p:txBody>
          <a:bodyPr/>
          <a:lstStyle/>
          <a:p>
            <a:fld id="{43AA54D9-B87A-F84D-86CD-6E00C338952B}" type="slidenum">
              <a:rPr lang="de-DE" smtClean="0"/>
              <a:pPr/>
              <a:t>29</a:t>
            </a:fld>
            <a:endParaRPr lang="de-DE"/>
          </a:p>
        </p:txBody>
      </p:sp>
      <p:sp>
        <p:nvSpPr>
          <p:cNvPr id="7" name="Textfeld 6"/>
          <p:cNvSpPr txBox="1"/>
          <p:nvPr/>
        </p:nvSpPr>
        <p:spPr>
          <a:xfrm>
            <a:off x="0" y="2528888"/>
            <a:ext cx="9144000" cy="1440000"/>
          </a:xfrm>
          <a:prstGeom prst="rect">
            <a:avLst/>
          </a:prstGeom>
          <a:solidFill>
            <a:srgbClr val="64ACAF"/>
          </a:solidFill>
        </p:spPr>
        <p:txBody>
          <a:bodyPr wrap="square" rtlCol="0" anchor="ctr" anchorCtr="0">
            <a:noAutofit/>
          </a:bodyPr>
          <a:lstStyle/>
          <a:p>
            <a:pPr algn="ctr"/>
            <a:r>
              <a:rPr lang="de-DE" sz="2400" b="1" dirty="0">
                <a:solidFill>
                  <a:schemeClr val="bg1"/>
                </a:solidFill>
                <a:latin typeface="Cambria" panose="02040503050406030204" pitchFamily="18" charset="0"/>
              </a:rPr>
              <a:t>Was bedeutet CCSchool für teilnehmende Schulen?</a:t>
            </a:r>
          </a:p>
        </p:txBody>
      </p:sp>
      <p:pic>
        <p:nvPicPr>
          <p:cNvPr id="8" name="Grafik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6" name="Grafik 5">
            <a:extLst>
              <a:ext uri="{FF2B5EF4-FFF2-40B4-BE49-F238E27FC236}">
                <a16:creationId xmlns:a16="http://schemas.microsoft.com/office/drawing/2014/main" xmlns="" id="{5AE9C54F-629F-46AB-BF03-23E7A02BD035}"/>
              </a:ext>
            </a:extLst>
          </p:cNvPr>
          <p:cNvPicPr>
            <a:picLocks noChangeAspect="1"/>
          </p:cNvPicPr>
          <p:nvPr/>
        </p:nvPicPr>
        <p:blipFill>
          <a:blip r:embed="rId3"/>
          <a:stretch>
            <a:fillRect/>
          </a:stretch>
        </p:blipFill>
        <p:spPr>
          <a:xfrm>
            <a:off x="3304654" y="276347"/>
            <a:ext cx="1422446" cy="934352"/>
          </a:xfrm>
          <a:prstGeom prst="rect">
            <a:avLst/>
          </a:prstGeom>
        </p:spPr>
      </p:pic>
    </p:spTree>
    <p:extLst>
      <p:ext uri="{BB962C8B-B14F-4D97-AF65-F5344CB8AC3E}">
        <p14:creationId xmlns:p14="http://schemas.microsoft.com/office/powerpoint/2010/main" xmlns="" val="309306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96000" y="6490598"/>
            <a:ext cx="7042292" cy="230878"/>
          </a:xfrm>
        </p:spPr>
        <p:txBody>
          <a:bodyPr/>
          <a:lstStyle/>
          <a:p>
            <a:r>
              <a:rPr lang="de-DE" dirty="0"/>
              <a:t>Projekt CCSchool - Verbesserung der Versorgungskontinuität bei Kindern und Jugendlichen mit (drohender) seelischer Behinderung </a:t>
            </a:r>
          </a:p>
        </p:txBody>
      </p:sp>
      <p:sp>
        <p:nvSpPr>
          <p:cNvPr id="4" name="Foliennummernplatzhalter 3"/>
          <p:cNvSpPr>
            <a:spLocks noGrp="1"/>
          </p:cNvSpPr>
          <p:nvPr>
            <p:ph type="sldNum" sz="quarter" idx="12"/>
          </p:nvPr>
        </p:nvSpPr>
        <p:spPr/>
        <p:txBody>
          <a:bodyPr/>
          <a:lstStyle/>
          <a:p>
            <a:fld id="{43AA54D9-B87A-F84D-86CD-6E00C338952B}" type="slidenum">
              <a:rPr lang="de-DE" smtClean="0"/>
              <a:pPr/>
              <a:t>3</a:t>
            </a:fld>
            <a:endParaRPr lang="de-DE"/>
          </a:p>
        </p:txBody>
      </p:sp>
      <p:sp>
        <p:nvSpPr>
          <p:cNvPr id="7" name="Textfeld 6"/>
          <p:cNvSpPr txBox="1"/>
          <p:nvPr/>
        </p:nvSpPr>
        <p:spPr>
          <a:xfrm>
            <a:off x="0" y="2528888"/>
            <a:ext cx="9144000" cy="1440000"/>
          </a:xfrm>
          <a:prstGeom prst="rect">
            <a:avLst/>
          </a:prstGeom>
          <a:solidFill>
            <a:srgbClr val="64ACAF"/>
          </a:solidFill>
        </p:spPr>
        <p:txBody>
          <a:bodyPr wrap="square" rtlCol="0" anchor="ctr" anchorCtr="0">
            <a:noAutofit/>
          </a:bodyPr>
          <a:lstStyle/>
          <a:p>
            <a:pPr algn="ctr"/>
            <a:r>
              <a:rPr lang="de-DE" sz="2400" b="1" dirty="0">
                <a:solidFill>
                  <a:schemeClr val="bg1"/>
                </a:solidFill>
                <a:latin typeface="Cambria" panose="02040503050406030204" pitchFamily="18" charset="0"/>
              </a:rPr>
              <a:t>Hintergrund des Projektes</a:t>
            </a:r>
          </a:p>
        </p:txBody>
      </p:sp>
      <p:pic>
        <p:nvPicPr>
          <p:cNvPr id="8" name="Grafik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6" name="Grafik 5">
            <a:extLst>
              <a:ext uri="{FF2B5EF4-FFF2-40B4-BE49-F238E27FC236}">
                <a16:creationId xmlns:a16="http://schemas.microsoft.com/office/drawing/2014/main" xmlns="" id="{DAF55CBF-B39E-469F-ACC9-DD34047D2159}"/>
              </a:ext>
            </a:extLst>
          </p:cNvPr>
          <p:cNvPicPr>
            <a:picLocks noChangeAspect="1"/>
          </p:cNvPicPr>
          <p:nvPr/>
        </p:nvPicPr>
        <p:blipFill>
          <a:blip r:embed="rId3"/>
          <a:stretch>
            <a:fillRect/>
          </a:stretch>
        </p:blipFill>
        <p:spPr>
          <a:xfrm>
            <a:off x="3205923" y="333681"/>
            <a:ext cx="1422446" cy="934352"/>
          </a:xfrm>
          <a:prstGeom prst="rect">
            <a:avLst/>
          </a:prstGeom>
        </p:spPr>
      </p:pic>
    </p:spTree>
    <p:extLst>
      <p:ext uri="{BB962C8B-B14F-4D97-AF65-F5344CB8AC3E}">
        <p14:creationId xmlns:p14="http://schemas.microsoft.com/office/powerpoint/2010/main" xmlns="" val="1442072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08493" y="325316"/>
            <a:ext cx="4378274" cy="655760"/>
          </a:xfrm>
        </p:spPr>
        <p:txBody>
          <a:bodyPr anchor="ctr" anchorCtr="0">
            <a:noAutofit/>
          </a:bodyPr>
          <a:lstStyle/>
          <a:p>
            <a:r>
              <a:rPr lang="de-DE" sz="2000" b="1" dirty="0">
                <a:solidFill>
                  <a:schemeClr val="accent1">
                    <a:lumMod val="75000"/>
                  </a:schemeClr>
                </a:solidFill>
                <a:latin typeface="Cambria" panose="02040503050406030204" pitchFamily="18" charset="0"/>
              </a:rPr>
              <a:t>Was bedeutet CCSchool für teilnehmende Schulen?</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30</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
        <p:nvSpPr>
          <p:cNvPr id="12" name="Textfeld 11"/>
          <p:cNvSpPr txBox="1"/>
          <p:nvPr/>
        </p:nvSpPr>
        <p:spPr>
          <a:xfrm>
            <a:off x="382461" y="1362807"/>
            <a:ext cx="7895147" cy="3323987"/>
          </a:xfrm>
          <a:prstGeom prst="rect">
            <a:avLst/>
          </a:prstGeom>
          <a:noFill/>
        </p:spPr>
        <p:txBody>
          <a:bodyPr wrap="square" rtlCol="0">
            <a:spAutoFit/>
          </a:bodyPr>
          <a:lstStyle/>
          <a:p>
            <a:pPr marL="0" lvl="1">
              <a:lnSpc>
                <a:spcPct val="150000"/>
              </a:lnSpc>
              <a:spcBef>
                <a:spcPts val="600"/>
              </a:spcBef>
              <a:spcAft>
                <a:spcPts val="600"/>
              </a:spcAft>
            </a:pPr>
            <a:r>
              <a:rPr lang="de-DE" sz="2000" u="sng" dirty="0">
                <a:latin typeface="Cambria" panose="02040503050406030204" pitchFamily="18" charset="0"/>
              </a:rPr>
              <a:t>Voraussetzungen</a:t>
            </a:r>
            <a:r>
              <a:rPr lang="de-DE" dirty="0">
                <a:latin typeface="Cambria" panose="02040503050406030204" pitchFamily="18" charset="0"/>
              </a:rPr>
              <a:t> </a:t>
            </a:r>
          </a:p>
          <a:p>
            <a:pPr marL="355600" lvl="1" indent="-177800">
              <a:lnSpc>
                <a:spcPct val="150000"/>
              </a:lnSpc>
              <a:spcBef>
                <a:spcPts val="600"/>
              </a:spcBef>
              <a:spcAft>
                <a:spcPts val="600"/>
              </a:spcAft>
              <a:buFont typeface="Arial" panose="020B0604020202020204" pitchFamily="34" charset="0"/>
              <a:buChar char="•"/>
            </a:pPr>
            <a:r>
              <a:rPr lang="de-DE" sz="2000" dirty="0">
                <a:latin typeface="Cambria" panose="02040503050406030204" pitchFamily="18" charset="0"/>
              </a:rPr>
              <a:t>Schule ist lokalisiert in einem teilnehmenden Kreis und signalisiert Bereitschaft Patientinnen und Patienten an </a:t>
            </a:r>
            <a:r>
              <a:rPr lang="de-DE" sz="2000" dirty="0" err="1">
                <a:latin typeface="Cambria" panose="02040503050406030204" pitchFamily="18" charset="0"/>
              </a:rPr>
              <a:t>CCSchool</a:t>
            </a:r>
            <a:r>
              <a:rPr lang="de-DE" sz="2000" dirty="0">
                <a:latin typeface="Cambria" panose="02040503050406030204" pitchFamily="18" charset="0"/>
              </a:rPr>
              <a:t> teilzunehmen zu lassen</a:t>
            </a:r>
          </a:p>
          <a:p>
            <a:pPr marL="355600" lvl="1" indent="-177800">
              <a:lnSpc>
                <a:spcPct val="150000"/>
              </a:lnSpc>
              <a:spcBef>
                <a:spcPts val="600"/>
              </a:spcBef>
              <a:spcAft>
                <a:spcPts val="600"/>
              </a:spcAft>
              <a:buFont typeface="Arial" panose="020B0604020202020204" pitchFamily="34" charset="0"/>
              <a:buChar char="•"/>
            </a:pPr>
            <a:r>
              <a:rPr lang="de-DE" sz="2000" dirty="0">
                <a:latin typeface="Cambria" panose="02040503050406030204" pitchFamily="18" charset="0"/>
              </a:rPr>
              <a:t>Alle Schultypen können teilnehmen</a:t>
            </a:r>
          </a:p>
          <a:p>
            <a:pPr marL="355600" lvl="1" indent="-177800">
              <a:lnSpc>
                <a:spcPct val="150000"/>
              </a:lnSpc>
              <a:spcBef>
                <a:spcPts val="600"/>
              </a:spcBef>
              <a:spcAft>
                <a:spcPts val="600"/>
              </a:spcAft>
              <a:buFont typeface="Arial" panose="020B0604020202020204" pitchFamily="34" charset="0"/>
              <a:buChar char="•"/>
            </a:pPr>
            <a:r>
              <a:rPr lang="de-DE" sz="2000" dirty="0">
                <a:latin typeface="Cambria" panose="02040503050406030204" pitchFamily="18" charset="0"/>
              </a:rPr>
              <a:t>Mindestens ein/e Schüler*in nimmt an CCSchool teil</a:t>
            </a:r>
          </a:p>
        </p:txBody>
      </p:sp>
    </p:spTree>
    <p:extLst>
      <p:ext uri="{BB962C8B-B14F-4D97-AF65-F5344CB8AC3E}">
        <p14:creationId xmlns:p14="http://schemas.microsoft.com/office/powerpoint/2010/main" xmlns="" val="430587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08493" y="325316"/>
            <a:ext cx="4378274" cy="655760"/>
          </a:xfrm>
        </p:spPr>
        <p:txBody>
          <a:bodyPr anchor="ctr" anchorCtr="0">
            <a:noAutofit/>
          </a:bodyPr>
          <a:lstStyle/>
          <a:p>
            <a:r>
              <a:rPr lang="de-DE" sz="2000" b="1" dirty="0">
                <a:solidFill>
                  <a:schemeClr val="accent1">
                    <a:lumMod val="75000"/>
                  </a:schemeClr>
                </a:solidFill>
                <a:latin typeface="Cambria" panose="02040503050406030204" pitchFamily="18" charset="0"/>
              </a:rPr>
              <a:t>Was bedeutet CCSchool für teilnehmende Schulen?</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31</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
        <p:nvSpPr>
          <p:cNvPr id="12" name="Textfeld 11"/>
          <p:cNvSpPr txBox="1"/>
          <p:nvPr/>
        </p:nvSpPr>
        <p:spPr>
          <a:xfrm>
            <a:off x="382461" y="1362807"/>
            <a:ext cx="8480185" cy="4401205"/>
          </a:xfrm>
          <a:prstGeom prst="rect">
            <a:avLst/>
          </a:prstGeom>
          <a:noFill/>
        </p:spPr>
        <p:txBody>
          <a:bodyPr wrap="square" rtlCol="0">
            <a:spAutoFit/>
          </a:bodyPr>
          <a:lstStyle/>
          <a:p>
            <a:pPr marL="0" lvl="1">
              <a:lnSpc>
                <a:spcPct val="150000"/>
              </a:lnSpc>
              <a:spcBef>
                <a:spcPts val="600"/>
              </a:spcBef>
              <a:spcAft>
                <a:spcPts val="600"/>
              </a:spcAft>
            </a:pPr>
            <a:r>
              <a:rPr lang="de-DE" sz="2000" u="sng" dirty="0">
                <a:latin typeface="Cambria" panose="02040503050406030204" pitchFamily="18" charset="0"/>
              </a:rPr>
              <a:t>Studiendurchführung</a:t>
            </a:r>
          </a:p>
          <a:p>
            <a:pPr marL="355600" lvl="1" indent="-177800">
              <a:spcBef>
                <a:spcPts val="600"/>
              </a:spcBef>
              <a:spcAft>
                <a:spcPts val="600"/>
              </a:spcAft>
              <a:buFont typeface="Arial" panose="020B0604020202020204" pitchFamily="34" charset="0"/>
              <a:buChar char="•"/>
            </a:pPr>
            <a:r>
              <a:rPr lang="de-DE" sz="2000" dirty="0">
                <a:latin typeface="Cambria" panose="02040503050406030204" pitchFamily="18" charset="0"/>
              </a:rPr>
              <a:t>Erhalt und Verteilung von Informationsmaterialien für Lehrkräfte und Eltern (unterstützt durch die Studienzentren)</a:t>
            </a:r>
          </a:p>
          <a:p>
            <a:pPr marL="355600" lvl="1" indent="-177800">
              <a:spcBef>
                <a:spcPts val="600"/>
              </a:spcBef>
              <a:spcAft>
                <a:spcPts val="600"/>
              </a:spcAft>
              <a:buFont typeface="Arial" panose="020B0604020202020204" pitchFamily="34" charset="0"/>
              <a:buChar char="•"/>
            </a:pPr>
            <a:r>
              <a:rPr lang="de-DE" sz="2000" dirty="0">
                <a:latin typeface="Cambria" panose="02040503050406030204" pitchFamily="18" charset="0"/>
              </a:rPr>
              <a:t>Hinweis auf das Projekt </a:t>
            </a:r>
            <a:r>
              <a:rPr lang="de-DE" sz="2000" dirty="0" err="1">
                <a:latin typeface="Cambria" panose="02040503050406030204" pitchFamily="18" charset="0"/>
              </a:rPr>
              <a:t>CCSchool</a:t>
            </a:r>
            <a:r>
              <a:rPr lang="de-DE" sz="2000" dirty="0">
                <a:latin typeface="Cambria" panose="02040503050406030204" pitchFamily="18" charset="0"/>
              </a:rPr>
              <a:t> (Screening) </a:t>
            </a:r>
          </a:p>
          <a:p>
            <a:pPr marL="355600" lvl="1" indent="-177800">
              <a:spcBef>
                <a:spcPts val="600"/>
              </a:spcBef>
              <a:spcAft>
                <a:spcPts val="600"/>
              </a:spcAft>
              <a:buFont typeface="Arial" panose="020B0604020202020204" pitchFamily="34" charset="0"/>
              <a:buChar char="•"/>
            </a:pPr>
            <a:r>
              <a:rPr lang="de-DE" sz="2000" dirty="0">
                <a:latin typeface="Cambria" panose="02040503050406030204" pitchFamily="18" charset="0"/>
              </a:rPr>
              <a:t>Zusammenarbeit mit THP bei Prozessen B und C </a:t>
            </a:r>
          </a:p>
          <a:p>
            <a:pPr marL="812800" lvl="2" indent="-177800">
              <a:spcBef>
                <a:spcPts val="600"/>
              </a:spcBef>
              <a:spcAft>
                <a:spcPts val="600"/>
              </a:spcAft>
              <a:buFont typeface="Arial" panose="020B0604020202020204" pitchFamily="34" charset="0"/>
              <a:buChar char="•"/>
            </a:pPr>
            <a:r>
              <a:rPr lang="de-DE" sz="2000" dirty="0">
                <a:latin typeface="Cambria" panose="02040503050406030204" pitchFamily="18" charset="0"/>
              </a:rPr>
              <a:t>Interview und Fragebogen (B)</a:t>
            </a:r>
          </a:p>
          <a:p>
            <a:pPr marL="812800" lvl="2" indent="-177800">
              <a:spcBef>
                <a:spcPts val="600"/>
              </a:spcBef>
              <a:spcAft>
                <a:spcPts val="600"/>
              </a:spcAft>
              <a:buFont typeface="Arial" panose="020B0604020202020204" pitchFamily="34" charset="0"/>
              <a:buChar char="•"/>
            </a:pPr>
            <a:r>
              <a:rPr lang="de-DE" sz="2000" dirty="0">
                <a:latin typeface="Cambria" panose="02040503050406030204" pitchFamily="18" charset="0"/>
              </a:rPr>
              <a:t>Schulbeobachtung (B)</a:t>
            </a:r>
          </a:p>
          <a:p>
            <a:pPr marL="812800" lvl="2" indent="-177800">
              <a:spcBef>
                <a:spcPts val="600"/>
              </a:spcBef>
              <a:spcAft>
                <a:spcPts val="600"/>
              </a:spcAft>
              <a:buFont typeface="Arial" panose="020B0604020202020204" pitchFamily="34" charset="0"/>
              <a:buChar char="•"/>
            </a:pPr>
            <a:r>
              <a:rPr lang="de-DE" sz="2000" dirty="0">
                <a:latin typeface="Cambria" panose="02040503050406030204" pitchFamily="18" charset="0"/>
              </a:rPr>
              <a:t>Schulbehandlung </a:t>
            </a:r>
            <a:r>
              <a:rPr lang="de-DE" sz="2000" dirty="0" smtClean="0">
                <a:latin typeface="Cambria" panose="02040503050406030204" pitchFamily="18" charset="0"/>
              </a:rPr>
              <a:t>(C)</a:t>
            </a:r>
            <a:endParaRPr lang="de-DE" sz="2000" dirty="0">
              <a:latin typeface="Cambria" panose="02040503050406030204" pitchFamily="18" charset="0"/>
            </a:endParaRPr>
          </a:p>
          <a:p>
            <a:pPr marL="355600" lvl="1" indent="-177800">
              <a:spcBef>
                <a:spcPts val="600"/>
              </a:spcBef>
              <a:spcAft>
                <a:spcPts val="600"/>
              </a:spcAft>
              <a:buFont typeface="Arial" panose="020B0604020202020204" pitchFamily="34" charset="0"/>
              <a:buChar char="•"/>
            </a:pPr>
            <a:r>
              <a:rPr lang="de-DE" sz="2000" dirty="0">
                <a:latin typeface="Cambria" panose="02040503050406030204" pitchFamily="18" charset="0"/>
              </a:rPr>
              <a:t>Einmaliger Fragebogen zur Prozessevaluation für beteiligte Lehrkräfte am Ende der Studie für die Evaluation</a:t>
            </a:r>
          </a:p>
        </p:txBody>
      </p:sp>
    </p:spTree>
    <p:extLst>
      <p:ext uri="{BB962C8B-B14F-4D97-AF65-F5344CB8AC3E}">
        <p14:creationId xmlns:p14="http://schemas.microsoft.com/office/powerpoint/2010/main" xmlns="" val="2338465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08493" y="325316"/>
            <a:ext cx="4378274" cy="655760"/>
          </a:xfrm>
        </p:spPr>
        <p:txBody>
          <a:bodyPr anchor="ctr" anchorCtr="0">
            <a:noAutofit/>
          </a:bodyPr>
          <a:lstStyle/>
          <a:p>
            <a:r>
              <a:rPr lang="de-DE" sz="2000" b="1" dirty="0">
                <a:solidFill>
                  <a:schemeClr val="accent1">
                    <a:lumMod val="75000"/>
                  </a:schemeClr>
                </a:solidFill>
                <a:latin typeface="Cambria" panose="02040503050406030204" pitchFamily="18" charset="0"/>
              </a:rPr>
              <a:t>Was bedeutet CCSchool für teilnehmende Schulen?</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32</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sp>
        <p:nvSpPr>
          <p:cNvPr id="12" name="Textfeld 11"/>
          <p:cNvSpPr txBox="1"/>
          <p:nvPr/>
        </p:nvSpPr>
        <p:spPr>
          <a:xfrm>
            <a:off x="382461" y="1362807"/>
            <a:ext cx="7895147" cy="2918684"/>
          </a:xfrm>
          <a:prstGeom prst="rect">
            <a:avLst/>
          </a:prstGeom>
          <a:noFill/>
        </p:spPr>
        <p:txBody>
          <a:bodyPr wrap="square" rtlCol="0">
            <a:spAutoFit/>
          </a:bodyPr>
          <a:lstStyle/>
          <a:p>
            <a:pPr marL="0" lvl="1">
              <a:lnSpc>
                <a:spcPct val="150000"/>
              </a:lnSpc>
              <a:spcBef>
                <a:spcPts val="600"/>
              </a:spcBef>
              <a:spcAft>
                <a:spcPts val="600"/>
              </a:spcAft>
            </a:pPr>
            <a:r>
              <a:rPr lang="de-DE" sz="2000" u="sng" dirty="0">
                <a:latin typeface="Cambria" panose="02040503050406030204" pitchFamily="18" charset="0"/>
              </a:rPr>
              <a:t>Vorteile</a:t>
            </a:r>
          </a:p>
          <a:p>
            <a:pPr marL="355600" lvl="1" indent="-177800">
              <a:lnSpc>
                <a:spcPct val="150000"/>
              </a:lnSpc>
              <a:spcBef>
                <a:spcPts val="600"/>
              </a:spcBef>
              <a:spcAft>
                <a:spcPts val="600"/>
              </a:spcAft>
              <a:buFont typeface="Arial" panose="020B0604020202020204" pitchFamily="34" charset="0"/>
              <a:buChar char="•"/>
            </a:pPr>
            <a:r>
              <a:rPr lang="de-DE" sz="2000" dirty="0">
                <a:latin typeface="Cambria" panose="02040503050406030204" pitchFamily="18" charset="0"/>
              </a:rPr>
              <a:t>Beratung und Hilfestellung vor Ort durch THP und BHV</a:t>
            </a:r>
          </a:p>
          <a:p>
            <a:pPr marL="355600" lvl="1" indent="-177800">
              <a:lnSpc>
                <a:spcPct val="150000"/>
              </a:lnSpc>
              <a:spcBef>
                <a:spcPts val="600"/>
              </a:spcBef>
              <a:spcAft>
                <a:spcPts val="600"/>
              </a:spcAft>
              <a:buFont typeface="Arial" panose="020B0604020202020204" pitchFamily="34" charset="0"/>
              <a:buChar char="•"/>
            </a:pPr>
            <a:r>
              <a:rPr lang="de-DE" sz="2000" dirty="0">
                <a:latin typeface="Cambria" panose="02040503050406030204" pitchFamily="18" charset="0"/>
              </a:rPr>
              <a:t>Ziel: Bessere Inklusion der erkrankten Kinder in den Schulalltag</a:t>
            </a:r>
          </a:p>
          <a:p>
            <a:pPr marL="355600" lvl="1" indent="-177800">
              <a:lnSpc>
                <a:spcPct val="150000"/>
              </a:lnSpc>
              <a:spcBef>
                <a:spcPts val="600"/>
              </a:spcBef>
              <a:spcAft>
                <a:spcPts val="600"/>
              </a:spcAft>
              <a:buFont typeface="Arial" panose="020B0604020202020204" pitchFamily="34" charset="0"/>
              <a:buChar char="•"/>
            </a:pPr>
            <a:r>
              <a:rPr lang="de-DE" sz="2000" dirty="0">
                <a:latin typeface="Cambria" panose="02040503050406030204" pitchFamily="18" charset="0"/>
              </a:rPr>
              <a:t>Bessere Verzahnung von Psychiatrie und Schule, wo nötig</a:t>
            </a:r>
          </a:p>
          <a:p>
            <a:pPr marL="355600" lvl="1" indent="-177800">
              <a:lnSpc>
                <a:spcPct val="150000"/>
              </a:lnSpc>
              <a:spcBef>
                <a:spcPts val="600"/>
              </a:spcBef>
              <a:spcAft>
                <a:spcPts val="600"/>
              </a:spcAft>
              <a:buFont typeface="Arial" panose="020B0604020202020204" pitchFamily="34" charset="0"/>
              <a:buChar char="•"/>
            </a:pPr>
            <a:endParaRPr lang="de-DE" dirty="0">
              <a:latin typeface="Cambria" panose="02040503050406030204" pitchFamily="18" charset="0"/>
            </a:endParaRPr>
          </a:p>
        </p:txBody>
      </p:sp>
    </p:spTree>
    <p:extLst>
      <p:ext uri="{BB962C8B-B14F-4D97-AF65-F5344CB8AC3E}">
        <p14:creationId xmlns:p14="http://schemas.microsoft.com/office/powerpoint/2010/main" xmlns="" val="1947916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3DDE3573-C202-4E92-BEEE-717A5FA9CC52}"/>
              </a:ext>
            </a:extLst>
          </p:cNvPr>
          <p:cNvSpPr>
            <a:spLocks noGrp="1"/>
          </p:cNvSpPr>
          <p:nvPr>
            <p:ph idx="1"/>
          </p:nvPr>
        </p:nvSpPr>
        <p:spPr>
          <a:xfrm>
            <a:off x="593124" y="2291668"/>
            <a:ext cx="7252428" cy="3744912"/>
          </a:xfrm>
        </p:spPr>
        <p:txBody>
          <a:bodyPr>
            <a:normAutofit fontScale="92500" lnSpcReduction="10000"/>
          </a:bodyPr>
          <a:lstStyle/>
          <a:p>
            <a:r>
              <a:rPr lang="de-DE" dirty="0"/>
              <a:t>Max stört massiv den Unterricht</a:t>
            </a:r>
          </a:p>
          <a:p>
            <a:r>
              <a:rPr lang="de-DE" dirty="0"/>
              <a:t>Läuft in der Klasse herum und redet dazwischen</a:t>
            </a:r>
          </a:p>
          <a:p>
            <a:r>
              <a:rPr lang="de-DE" dirty="0"/>
              <a:t>Hat häufig Konflikte mit Mitschülern, hat keine Freunde</a:t>
            </a:r>
          </a:p>
          <a:p>
            <a:r>
              <a:rPr lang="de-DE" dirty="0"/>
              <a:t>Seine Leistungen sind schwankend</a:t>
            </a:r>
          </a:p>
          <a:p>
            <a:r>
              <a:rPr lang="de-DE" dirty="0"/>
              <a:t>Er ist unordentlich und vergisst häufig seine Schulbücher und Hausaufgaben</a:t>
            </a:r>
          </a:p>
          <a:p>
            <a:r>
              <a:rPr lang="de-DE" dirty="0"/>
              <a:t>Gleichzeitig wirkt er in der Schule sehr bedrückt und leidet darunter, dass er überall aneckt</a:t>
            </a:r>
          </a:p>
          <a:p>
            <a:r>
              <a:rPr lang="de-DE" dirty="0"/>
              <a:t>Max selbst wünscht sich nicht mehr in die Schule gehen zu müssen,  weil er immer an allem „Schuld sei“.</a:t>
            </a:r>
          </a:p>
          <a:p>
            <a:endParaRPr lang="de-DE" dirty="0"/>
          </a:p>
          <a:p>
            <a:r>
              <a:rPr lang="de-DE" dirty="0"/>
              <a:t>Die Lehrerin hat schon mehrfach mit der alleinerziehenden Mutter (Eltern getrennt) gesprochen, aber diese hat bisher noch nichts unternommen, sie bekomme „solche“ Termine in ihrem Tag nicht unter, sie müsse schließlich arbeiten</a:t>
            </a:r>
          </a:p>
          <a:p>
            <a:r>
              <a:rPr lang="de-DE" dirty="0"/>
              <a:t>Und außerdem sei Max zu Hause nicht auffällig, mit seinem Cousin verstehe er sich blendend!</a:t>
            </a:r>
          </a:p>
        </p:txBody>
      </p:sp>
      <p:sp>
        <p:nvSpPr>
          <p:cNvPr id="3" name="Fußzeilenplatzhalter 2">
            <a:extLst>
              <a:ext uri="{FF2B5EF4-FFF2-40B4-BE49-F238E27FC236}">
                <a16:creationId xmlns:a16="http://schemas.microsoft.com/office/drawing/2014/main" xmlns="" id="{C0B7C8CF-0E64-4454-AB22-FA9B67B0E3DF}"/>
              </a:ext>
            </a:extLst>
          </p:cNvPr>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4" name="Foliennummernplatzhalter 3">
            <a:extLst>
              <a:ext uri="{FF2B5EF4-FFF2-40B4-BE49-F238E27FC236}">
                <a16:creationId xmlns:a16="http://schemas.microsoft.com/office/drawing/2014/main" xmlns="" id="{F39F133D-103B-4B9B-AA96-E13CCCD630B6}"/>
              </a:ext>
            </a:extLst>
          </p:cNvPr>
          <p:cNvSpPr>
            <a:spLocks noGrp="1"/>
          </p:cNvSpPr>
          <p:nvPr>
            <p:ph type="sldNum" sz="quarter" idx="12"/>
          </p:nvPr>
        </p:nvSpPr>
        <p:spPr/>
        <p:txBody>
          <a:bodyPr/>
          <a:lstStyle/>
          <a:p>
            <a:fld id="{43AA54D9-B87A-F84D-86CD-6E00C338952B}" type="slidenum">
              <a:rPr lang="de-DE" smtClean="0"/>
              <a:pPr/>
              <a:t>33</a:t>
            </a:fld>
            <a:endParaRPr lang="de-DE"/>
          </a:p>
        </p:txBody>
      </p:sp>
      <p:sp>
        <p:nvSpPr>
          <p:cNvPr id="5" name="Textplatzhalter 4">
            <a:extLst>
              <a:ext uri="{FF2B5EF4-FFF2-40B4-BE49-F238E27FC236}">
                <a16:creationId xmlns:a16="http://schemas.microsoft.com/office/drawing/2014/main" xmlns="" id="{12A29A64-348A-4463-A64F-A7D269D0C790}"/>
              </a:ext>
            </a:extLst>
          </p:cNvPr>
          <p:cNvSpPr>
            <a:spLocks noGrp="1"/>
          </p:cNvSpPr>
          <p:nvPr>
            <p:ph type="body" sz="quarter" idx="13"/>
          </p:nvPr>
        </p:nvSpPr>
        <p:spPr/>
        <p:txBody>
          <a:bodyPr>
            <a:normAutofit lnSpcReduction="10000"/>
          </a:bodyPr>
          <a:lstStyle/>
          <a:p>
            <a:r>
              <a:rPr lang="de-DE" dirty="0"/>
              <a:t>Beispiel 1</a:t>
            </a:r>
          </a:p>
        </p:txBody>
      </p:sp>
      <p:sp>
        <p:nvSpPr>
          <p:cNvPr id="6" name="Titel 5">
            <a:extLst>
              <a:ext uri="{FF2B5EF4-FFF2-40B4-BE49-F238E27FC236}">
                <a16:creationId xmlns:a16="http://schemas.microsoft.com/office/drawing/2014/main" xmlns="" id="{4C2F3150-ED48-4C3D-8755-9AD3483A37B0}"/>
              </a:ext>
            </a:extLst>
          </p:cNvPr>
          <p:cNvSpPr>
            <a:spLocks noGrp="1"/>
          </p:cNvSpPr>
          <p:nvPr>
            <p:ph type="title"/>
          </p:nvPr>
        </p:nvSpPr>
        <p:spPr>
          <a:xfrm>
            <a:off x="1295400" y="1628775"/>
            <a:ext cx="6553200" cy="327026"/>
          </a:xfrm>
        </p:spPr>
        <p:txBody>
          <a:bodyPr>
            <a:normAutofit fontScale="90000"/>
          </a:bodyPr>
          <a:lstStyle/>
          <a:p>
            <a:r>
              <a:rPr lang="de-DE" dirty="0"/>
              <a:t>MAX, 9 Jahre, Grundschule, 3. Klasse</a:t>
            </a:r>
          </a:p>
        </p:txBody>
      </p:sp>
      <p:pic>
        <p:nvPicPr>
          <p:cNvPr id="7" name="Grafik 6">
            <a:extLst>
              <a:ext uri="{FF2B5EF4-FFF2-40B4-BE49-F238E27FC236}">
                <a16:creationId xmlns:a16="http://schemas.microsoft.com/office/drawing/2014/main" xmlns="" id="{C42F1E9C-9B36-4241-B8DE-F705693C1748}"/>
              </a:ext>
            </a:extLst>
          </p:cNvPr>
          <p:cNvPicPr>
            <a:picLocks noChangeAspect="1"/>
          </p:cNvPicPr>
          <p:nvPr/>
        </p:nvPicPr>
        <p:blipFill>
          <a:blip r:embed="rId2"/>
          <a:stretch>
            <a:fillRect/>
          </a:stretch>
        </p:blipFill>
        <p:spPr>
          <a:xfrm>
            <a:off x="5096390" y="263990"/>
            <a:ext cx="1422446" cy="934352"/>
          </a:xfrm>
          <a:prstGeom prst="rect">
            <a:avLst/>
          </a:prstGeom>
        </p:spPr>
      </p:pic>
    </p:spTree>
    <p:extLst>
      <p:ext uri="{BB962C8B-B14F-4D97-AF65-F5344CB8AC3E}">
        <p14:creationId xmlns:p14="http://schemas.microsoft.com/office/powerpoint/2010/main" xmlns="" val="834603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8C2E07CB-67DA-4AD2-AD71-E7E3F0BF8A51}"/>
              </a:ext>
            </a:extLst>
          </p:cNvPr>
          <p:cNvSpPr>
            <a:spLocks noGrp="1"/>
          </p:cNvSpPr>
          <p:nvPr>
            <p:ph idx="1"/>
          </p:nvPr>
        </p:nvSpPr>
        <p:spPr>
          <a:xfrm>
            <a:off x="829637" y="2528888"/>
            <a:ext cx="7015915" cy="3744912"/>
          </a:xfrm>
        </p:spPr>
        <p:txBody>
          <a:bodyPr>
            <a:normAutofit/>
          </a:bodyPr>
          <a:lstStyle/>
          <a:p>
            <a:pPr lvl="1"/>
            <a:r>
              <a:rPr lang="de-DE" dirty="0"/>
              <a:t>Psychoedukation zum Thema ADHS für den Schüler oder die Schülerin ggf. unter Einbezug der Eltern (wegen Hausaufgabensituationen) </a:t>
            </a:r>
            <a:endParaRPr lang="de-DE" sz="1800" dirty="0"/>
          </a:p>
          <a:p>
            <a:pPr lvl="1"/>
            <a:r>
              <a:rPr lang="de-DE" dirty="0"/>
              <a:t>Psychoedukation der Lehrer und Lehrerinnen mit z.B. Vorschlägen zur Änderung der Sitzordnung, oder Hilfestellungen zur Fokussierung der Aufmerksamkeit</a:t>
            </a:r>
            <a:endParaRPr lang="de-DE" sz="1800" dirty="0"/>
          </a:p>
          <a:p>
            <a:pPr lvl="1"/>
            <a:r>
              <a:rPr lang="de-DE" dirty="0"/>
              <a:t>Konzentrationstraining des Schülers oder der Schülerin</a:t>
            </a:r>
            <a:endParaRPr lang="de-DE" sz="1800" dirty="0"/>
          </a:p>
          <a:p>
            <a:pPr lvl="1"/>
            <a:r>
              <a:rPr lang="de-DE" dirty="0"/>
              <a:t>Klärung der Frage nach der Notwendigkeit von Medikation mit den Eltern und dem Schüler oder Schülerin</a:t>
            </a:r>
            <a:endParaRPr lang="de-DE" sz="1800" dirty="0"/>
          </a:p>
          <a:p>
            <a:pPr lvl="1"/>
            <a:r>
              <a:rPr lang="de-DE" dirty="0"/>
              <a:t>Stärken der eigenen Ressourcen des Schülers oder der Schülerin</a:t>
            </a:r>
            <a:endParaRPr lang="de-DE" sz="1800" dirty="0"/>
          </a:p>
          <a:p>
            <a:pPr lvl="1"/>
            <a:r>
              <a:rPr lang="de-DE" dirty="0"/>
              <a:t>Erarbeitung von Problemlösestrategien/Soziales Kompetenztraining</a:t>
            </a:r>
          </a:p>
          <a:p>
            <a:pPr lvl="1"/>
            <a:r>
              <a:rPr lang="de-DE" dirty="0"/>
              <a:t>Angeleitete Konfliktlösung</a:t>
            </a:r>
          </a:p>
        </p:txBody>
      </p:sp>
      <p:sp>
        <p:nvSpPr>
          <p:cNvPr id="3" name="Fußzeilenplatzhalter 2">
            <a:extLst>
              <a:ext uri="{FF2B5EF4-FFF2-40B4-BE49-F238E27FC236}">
                <a16:creationId xmlns:a16="http://schemas.microsoft.com/office/drawing/2014/main" xmlns="" id="{AA063B13-0362-4DC8-B859-1D2545E97FA1}"/>
              </a:ext>
            </a:extLst>
          </p:cNvPr>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4" name="Foliennummernplatzhalter 3">
            <a:extLst>
              <a:ext uri="{FF2B5EF4-FFF2-40B4-BE49-F238E27FC236}">
                <a16:creationId xmlns:a16="http://schemas.microsoft.com/office/drawing/2014/main" xmlns="" id="{5F780A72-0391-4F52-810C-9834E4449538}"/>
              </a:ext>
            </a:extLst>
          </p:cNvPr>
          <p:cNvSpPr>
            <a:spLocks noGrp="1"/>
          </p:cNvSpPr>
          <p:nvPr>
            <p:ph type="sldNum" sz="quarter" idx="12"/>
          </p:nvPr>
        </p:nvSpPr>
        <p:spPr/>
        <p:txBody>
          <a:bodyPr/>
          <a:lstStyle/>
          <a:p>
            <a:fld id="{43AA54D9-B87A-F84D-86CD-6E00C338952B}" type="slidenum">
              <a:rPr lang="de-DE" smtClean="0"/>
              <a:pPr/>
              <a:t>34</a:t>
            </a:fld>
            <a:endParaRPr lang="de-DE"/>
          </a:p>
        </p:txBody>
      </p:sp>
      <p:sp>
        <p:nvSpPr>
          <p:cNvPr id="5" name="Textplatzhalter 4">
            <a:extLst>
              <a:ext uri="{FF2B5EF4-FFF2-40B4-BE49-F238E27FC236}">
                <a16:creationId xmlns:a16="http://schemas.microsoft.com/office/drawing/2014/main" xmlns="" id="{E3A44B97-0698-46FC-A019-05605D760640}"/>
              </a:ext>
            </a:extLst>
          </p:cNvPr>
          <p:cNvSpPr>
            <a:spLocks noGrp="1"/>
          </p:cNvSpPr>
          <p:nvPr>
            <p:ph type="body" sz="quarter" idx="13"/>
          </p:nvPr>
        </p:nvSpPr>
        <p:spPr/>
        <p:txBody>
          <a:bodyPr>
            <a:normAutofit lnSpcReduction="10000"/>
          </a:bodyPr>
          <a:lstStyle/>
          <a:p>
            <a:r>
              <a:rPr lang="de-DE" dirty="0"/>
              <a:t>Beispiel 1</a:t>
            </a:r>
          </a:p>
        </p:txBody>
      </p:sp>
      <p:sp>
        <p:nvSpPr>
          <p:cNvPr id="6" name="Titel 5">
            <a:extLst>
              <a:ext uri="{FF2B5EF4-FFF2-40B4-BE49-F238E27FC236}">
                <a16:creationId xmlns:a16="http://schemas.microsoft.com/office/drawing/2014/main" xmlns="" id="{244FFCE2-4E27-4B97-A456-57A082D2AB53}"/>
              </a:ext>
            </a:extLst>
          </p:cNvPr>
          <p:cNvSpPr>
            <a:spLocks noGrp="1"/>
          </p:cNvSpPr>
          <p:nvPr>
            <p:ph type="title"/>
          </p:nvPr>
        </p:nvSpPr>
        <p:spPr>
          <a:xfrm>
            <a:off x="408147" y="1421688"/>
            <a:ext cx="6553200" cy="755651"/>
          </a:xfrm>
        </p:spPr>
        <p:txBody>
          <a:bodyPr/>
          <a:lstStyle/>
          <a:p>
            <a:r>
              <a:rPr lang="de-DE" dirty="0"/>
              <a:t>Schulbasierte Behandlung 4-6 Termine</a:t>
            </a:r>
          </a:p>
        </p:txBody>
      </p:sp>
      <p:pic>
        <p:nvPicPr>
          <p:cNvPr id="7" name="Grafik 6">
            <a:extLst>
              <a:ext uri="{FF2B5EF4-FFF2-40B4-BE49-F238E27FC236}">
                <a16:creationId xmlns:a16="http://schemas.microsoft.com/office/drawing/2014/main" xmlns="" id="{8B77C049-7196-47FF-A06C-EB373C89D091}"/>
              </a:ext>
            </a:extLst>
          </p:cNvPr>
          <p:cNvPicPr>
            <a:picLocks noChangeAspect="1"/>
          </p:cNvPicPr>
          <p:nvPr/>
        </p:nvPicPr>
        <p:blipFill>
          <a:blip r:embed="rId2"/>
          <a:stretch>
            <a:fillRect/>
          </a:stretch>
        </p:blipFill>
        <p:spPr>
          <a:xfrm>
            <a:off x="5096390" y="177491"/>
            <a:ext cx="1422446" cy="934352"/>
          </a:xfrm>
          <a:prstGeom prst="rect">
            <a:avLst/>
          </a:prstGeom>
        </p:spPr>
      </p:pic>
    </p:spTree>
    <p:extLst>
      <p:ext uri="{BB962C8B-B14F-4D97-AF65-F5344CB8AC3E}">
        <p14:creationId xmlns:p14="http://schemas.microsoft.com/office/powerpoint/2010/main" xmlns="" val="307240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34B56059-47B5-4B74-B432-F276BEF6614E}"/>
              </a:ext>
            </a:extLst>
          </p:cNvPr>
          <p:cNvSpPr>
            <a:spLocks noGrp="1"/>
          </p:cNvSpPr>
          <p:nvPr>
            <p:ph idx="1"/>
          </p:nvPr>
        </p:nvSpPr>
        <p:spPr>
          <a:xfrm>
            <a:off x="1295400" y="2528888"/>
            <a:ext cx="6550152" cy="3352928"/>
          </a:xfrm>
        </p:spPr>
        <p:txBody>
          <a:bodyPr/>
          <a:lstStyle/>
          <a:p>
            <a:r>
              <a:rPr lang="de-DE" dirty="0"/>
              <a:t>Bisher gute Gymnasiastin, seit </a:t>
            </a:r>
            <a:r>
              <a:rPr lang="de-DE" dirty="0" err="1"/>
              <a:t>ca</a:t>
            </a:r>
            <a:r>
              <a:rPr lang="de-DE" dirty="0"/>
              <a:t> 6 Monaten zunehmender sozialer Rückzug</a:t>
            </a:r>
          </a:p>
          <a:p>
            <a:r>
              <a:rPr lang="de-DE" dirty="0"/>
              <a:t>Leistungseinbruch von 1-2 auf 3-4 zum Teil auch 5</a:t>
            </a:r>
          </a:p>
          <a:p>
            <a:r>
              <a:rPr lang="de-DE" dirty="0"/>
              <a:t>Im Sportunterricht fielen Ritzwunden auf</a:t>
            </a:r>
          </a:p>
          <a:p>
            <a:r>
              <a:rPr lang="de-DE" dirty="0"/>
              <a:t>In der Pause seit 2-3 Monaten eher Isoliert</a:t>
            </a:r>
          </a:p>
          <a:p>
            <a:r>
              <a:rPr lang="de-DE" dirty="0"/>
              <a:t>Wirkt Unkonzentriert, keine kongruenten Antworten mehr wenn sie aufgerufen wird</a:t>
            </a:r>
          </a:p>
          <a:p>
            <a:endParaRPr lang="de-DE" dirty="0"/>
          </a:p>
          <a:p>
            <a:r>
              <a:rPr lang="de-DE" dirty="0"/>
              <a:t>Mutter wurde informiert, hat erschrocken reagiert, Janines Verhalten habe sich auch zuhause verändert, Wartezeiten beim Psychologen für einen Ersttermin 2 Monate</a:t>
            </a:r>
          </a:p>
        </p:txBody>
      </p:sp>
      <p:sp>
        <p:nvSpPr>
          <p:cNvPr id="3" name="Fußzeilenplatzhalter 2">
            <a:extLst>
              <a:ext uri="{FF2B5EF4-FFF2-40B4-BE49-F238E27FC236}">
                <a16:creationId xmlns:a16="http://schemas.microsoft.com/office/drawing/2014/main" xmlns="" id="{FB8AD1FF-6E33-4192-96B5-E7EE1E143D36}"/>
              </a:ext>
            </a:extLst>
          </p:cNvPr>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4" name="Foliennummernplatzhalter 3">
            <a:extLst>
              <a:ext uri="{FF2B5EF4-FFF2-40B4-BE49-F238E27FC236}">
                <a16:creationId xmlns:a16="http://schemas.microsoft.com/office/drawing/2014/main" xmlns="" id="{EAA24D0D-475F-4237-A23B-9EB7EBEFB670}"/>
              </a:ext>
            </a:extLst>
          </p:cNvPr>
          <p:cNvSpPr>
            <a:spLocks noGrp="1"/>
          </p:cNvSpPr>
          <p:nvPr>
            <p:ph type="sldNum" sz="quarter" idx="12"/>
          </p:nvPr>
        </p:nvSpPr>
        <p:spPr/>
        <p:txBody>
          <a:bodyPr/>
          <a:lstStyle/>
          <a:p>
            <a:fld id="{43AA54D9-B87A-F84D-86CD-6E00C338952B}" type="slidenum">
              <a:rPr lang="de-DE" smtClean="0"/>
              <a:pPr/>
              <a:t>35</a:t>
            </a:fld>
            <a:endParaRPr lang="de-DE"/>
          </a:p>
        </p:txBody>
      </p:sp>
      <p:sp>
        <p:nvSpPr>
          <p:cNvPr id="5" name="Textplatzhalter 4">
            <a:extLst>
              <a:ext uri="{FF2B5EF4-FFF2-40B4-BE49-F238E27FC236}">
                <a16:creationId xmlns:a16="http://schemas.microsoft.com/office/drawing/2014/main" xmlns="" id="{F59FC5DB-2681-4C73-B515-150B8F2B00B1}"/>
              </a:ext>
            </a:extLst>
          </p:cNvPr>
          <p:cNvSpPr>
            <a:spLocks noGrp="1"/>
          </p:cNvSpPr>
          <p:nvPr>
            <p:ph type="body" sz="quarter" idx="13"/>
          </p:nvPr>
        </p:nvSpPr>
        <p:spPr/>
        <p:txBody>
          <a:bodyPr>
            <a:normAutofit lnSpcReduction="10000"/>
          </a:bodyPr>
          <a:lstStyle/>
          <a:p>
            <a:r>
              <a:rPr lang="de-DE" dirty="0"/>
              <a:t>Beispiel 2</a:t>
            </a:r>
          </a:p>
        </p:txBody>
      </p:sp>
      <p:sp>
        <p:nvSpPr>
          <p:cNvPr id="6" name="Titel 5">
            <a:extLst>
              <a:ext uri="{FF2B5EF4-FFF2-40B4-BE49-F238E27FC236}">
                <a16:creationId xmlns:a16="http://schemas.microsoft.com/office/drawing/2014/main" xmlns="" id="{1C9C963A-6A0D-45AF-8275-8B1FAD1B7232}"/>
              </a:ext>
            </a:extLst>
          </p:cNvPr>
          <p:cNvSpPr>
            <a:spLocks noGrp="1"/>
          </p:cNvSpPr>
          <p:nvPr>
            <p:ph type="title"/>
          </p:nvPr>
        </p:nvSpPr>
        <p:spPr>
          <a:xfrm>
            <a:off x="408147" y="1562337"/>
            <a:ext cx="6553200" cy="580339"/>
          </a:xfrm>
        </p:spPr>
        <p:txBody>
          <a:bodyPr/>
          <a:lstStyle/>
          <a:p>
            <a:r>
              <a:rPr lang="de-DE" dirty="0"/>
              <a:t>Janine, 14 Jahre</a:t>
            </a:r>
          </a:p>
        </p:txBody>
      </p:sp>
      <p:pic>
        <p:nvPicPr>
          <p:cNvPr id="7" name="Grafik 6">
            <a:extLst>
              <a:ext uri="{FF2B5EF4-FFF2-40B4-BE49-F238E27FC236}">
                <a16:creationId xmlns:a16="http://schemas.microsoft.com/office/drawing/2014/main" xmlns="" id="{4F9E938C-5684-409F-AAAA-47885EB782CA}"/>
              </a:ext>
            </a:extLst>
          </p:cNvPr>
          <p:cNvPicPr>
            <a:picLocks noChangeAspect="1"/>
          </p:cNvPicPr>
          <p:nvPr/>
        </p:nvPicPr>
        <p:blipFill>
          <a:blip r:embed="rId2"/>
          <a:stretch>
            <a:fillRect/>
          </a:stretch>
        </p:blipFill>
        <p:spPr>
          <a:xfrm>
            <a:off x="5096390" y="177491"/>
            <a:ext cx="1422446" cy="934352"/>
          </a:xfrm>
          <a:prstGeom prst="rect">
            <a:avLst/>
          </a:prstGeom>
        </p:spPr>
      </p:pic>
    </p:spTree>
    <p:extLst>
      <p:ext uri="{BB962C8B-B14F-4D97-AF65-F5344CB8AC3E}">
        <p14:creationId xmlns:p14="http://schemas.microsoft.com/office/powerpoint/2010/main" xmlns="" val="970258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94A55EF0-0F11-4464-8DBA-8E393EF93894}"/>
              </a:ext>
            </a:extLst>
          </p:cNvPr>
          <p:cNvSpPr>
            <a:spLocks noGrp="1"/>
          </p:cNvSpPr>
          <p:nvPr>
            <p:ph idx="1"/>
          </p:nvPr>
        </p:nvSpPr>
        <p:spPr>
          <a:xfrm>
            <a:off x="408147" y="2259537"/>
            <a:ext cx="8192156" cy="3744912"/>
          </a:xfrm>
        </p:spPr>
        <p:txBody>
          <a:bodyPr>
            <a:normAutofit lnSpcReduction="10000"/>
          </a:bodyPr>
          <a:lstStyle/>
          <a:p>
            <a:pPr lvl="0"/>
            <a:r>
              <a:rPr lang="de-DE" dirty="0"/>
              <a:t>bei Kindern/Jugendlichen welche z.B. schon eine manifeste Depression entwickelt haben mit kompletten sozialem Rückzug und Desintegration aus der Klassengemeinschaft</a:t>
            </a:r>
          </a:p>
          <a:p>
            <a:pPr lvl="1"/>
            <a:r>
              <a:rPr lang="de-DE" dirty="0"/>
              <a:t>Mehrere Psychoedukative Einheiten mit Erarbeitung eines Krankheitsverständnisses</a:t>
            </a:r>
          </a:p>
          <a:p>
            <a:pPr lvl="1"/>
            <a:r>
              <a:rPr lang="de-DE" dirty="0"/>
              <a:t>Eine Einheit zur Psychoedukation der Lehrer und Lehrerinnen</a:t>
            </a:r>
          </a:p>
          <a:p>
            <a:pPr lvl="1"/>
            <a:r>
              <a:rPr lang="de-DE" dirty="0"/>
              <a:t>Eine Einheit zur Psychoedukation der Eltern und ggf. Diskussion von antidepressiver Medikation</a:t>
            </a:r>
          </a:p>
          <a:p>
            <a:pPr lvl="1"/>
            <a:r>
              <a:rPr lang="de-DE" dirty="0"/>
              <a:t>Eine Einheit zur Erarbeitung eigener Ressourcen</a:t>
            </a:r>
          </a:p>
          <a:p>
            <a:pPr lvl="1"/>
            <a:r>
              <a:rPr lang="de-DE" dirty="0"/>
              <a:t>Konkrete Erarbeitung von Freizeitgestaltung/Veränderung eigener Handlungen</a:t>
            </a:r>
          </a:p>
          <a:p>
            <a:pPr lvl="1"/>
            <a:r>
              <a:rPr lang="de-DE" dirty="0"/>
              <a:t>Üben prosozialer Verhaltensweisen/Stärkung sozialer Kompetenzen</a:t>
            </a:r>
          </a:p>
          <a:p>
            <a:pPr lvl="1"/>
            <a:r>
              <a:rPr lang="de-DE" dirty="0"/>
              <a:t>Entspannungsübungen/Achtsamkeitstraining</a:t>
            </a:r>
          </a:p>
          <a:p>
            <a:pPr lvl="1"/>
            <a:r>
              <a:rPr lang="de-DE" dirty="0"/>
              <a:t>Besprechen von Emotionsregulationsstrategien sowie weitergehender Unterstützung, wo erforderlich.</a:t>
            </a:r>
          </a:p>
          <a:p>
            <a:pPr lvl="1"/>
            <a:r>
              <a:rPr lang="de-DE" dirty="0" err="1"/>
              <a:t>Skillstraining</a:t>
            </a:r>
            <a:r>
              <a:rPr lang="de-DE" dirty="0"/>
              <a:t> zum Umgang mit Selbstverletzendem Verhalten </a:t>
            </a:r>
          </a:p>
          <a:p>
            <a:endParaRPr lang="de-DE" dirty="0"/>
          </a:p>
        </p:txBody>
      </p:sp>
      <p:sp>
        <p:nvSpPr>
          <p:cNvPr id="3" name="Fußzeilenplatzhalter 2">
            <a:extLst>
              <a:ext uri="{FF2B5EF4-FFF2-40B4-BE49-F238E27FC236}">
                <a16:creationId xmlns="" xmlns:a16="http://schemas.microsoft.com/office/drawing/2014/main" id="{A22C199D-D16C-4D62-A27E-7B134207DED1}"/>
              </a:ext>
            </a:extLst>
          </p:cNvPr>
          <p:cNvSpPr>
            <a:spLocks noGrp="1"/>
          </p:cNvSpPr>
          <p:nvPr>
            <p:ph type="ftr" sz="quarter" idx="11"/>
          </p:nvPr>
        </p:nvSpPr>
        <p:spPr/>
        <p:txBody>
          <a:bodyPr/>
          <a:lstStyle/>
          <a:p>
            <a:r>
              <a:rPr lang="de-DE"/>
              <a:t>Projekt CCSchool - Verbesserung der Versorgungskontinuität bei Kindern und Jugendlichen mit (drohender) seelischer Behinderung </a:t>
            </a:r>
            <a:endParaRPr lang="de-DE" dirty="0"/>
          </a:p>
        </p:txBody>
      </p:sp>
      <p:sp>
        <p:nvSpPr>
          <p:cNvPr id="4" name="Foliennummernplatzhalter 3">
            <a:extLst>
              <a:ext uri="{FF2B5EF4-FFF2-40B4-BE49-F238E27FC236}">
                <a16:creationId xmlns="" xmlns:a16="http://schemas.microsoft.com/office/drawing/2014/main" id="{CD71A740-C577-41DD-8F2D-A50A471B3E2F}"/>
              </a:ext>
            </a:extLst>
          </p:cNvPr>
          <p:cNvSpPr>
            <a:spLocks noGrp="1"/>
          </p:cNvSpPr>
          <p:nvPr>
            <p:ph type="sldNum" sz="quarter" idx="12"/>
          </p:nvPr>
        </p:nvSpPr>
        <p:spPr/>
        <p:txBody>
          <a:bodyPr/>
          <a:lstStyle/>
          <a:p>
            <a:fld id="{43AA54D9-B87A-F84D-86CD-6E00C338952B}" type="slidenum">
              <a:rPr lang="de-DE" smtClean="0"/>
              <a:pPr/>
              <a:t>36</a:t>
            </a:fld>
            <a:endParaRPr lang="de-DE"/>
          </a:p>
        </p:txBody>
      </p:sp>
      <p:sp>
        <p:nvSpPr>
          <p:cNvPr id="5" name="Textplatzhalter 4">
            <a:extLst>
              <a:ext uri="{FF2B5EF4-FFF2-40B4-BE49-F238E27FC236}">
                <a16:creationId xmlns="" xmlns:a16="http://schemas.microsoft.com/office/drawing/2014/main" id="{3D00723D-1A2D-4814-B6BF-C39E160DB344}"/>
              </a:ext>
            </a:extLst>
          </p:cNvPr>
          <p:cNvSpPr>
            <a:spLocks noGrp="1"/>
          </p:cNvSpPr>
          <p:nvPr>
            <p:ph type="body" sz="quarter" idx="13"/>
          </p:nvPr>
        </p:nvSpPr>
        <p:spPr/>
        <p:txBody>
          <a:bodyPr>
            <a:normAutofit lnSpcReduction="10000"/>
          </a:bodyPr>
          <a:lstStyle/>
          <a:p>
            <a:r>
              <a:rPr lang="de-DE" dirty="0"/>
              <a:t>Beispiel 2</a:t>
            </a:r>
          </a:p>
        </p:txBody>
      </p:sp>
      <p:sp>
        <p:nvSpPr>
          <p:cNvPr id="6" name="Titel 5">
            <a:extLst>
              <a:ext uri="{FF2B5EF4-FFF2-40B4-BE49-F238E27FC236}">
                <a16:creationId xmlns="" xmlns:a16="http://schemas.microsoft.com/office/drawing/2014/main" id="{EEC8B8FE-1076-414B-BF80-F2D5C5B07CAD}"/>
              </a:ext>
            </a:extLst>
          </p:cNvPr>
          <p:cNvSpPr>
            <a:spLocks noGrp="1"/>
          </p:cNvSpPr>
          <p:nvPr>
            <p:ph type="title"/>
          </p:nvPr>
        </p:nvSpPr>
        <p:spPr>
          <a:xfrm>
            <a:off x="395999" y="1287013"/>
            <a:ext cx="6553200" cy="755651"/>
          </a:xfrm>
        </p:spPr>
        <p:txBody>
          <a:bodyPr/>
          <a:lstStyle/>
          <a:p>
            <a:r>
              <a:rPr lang="de-DE" dirty="0"/>
              <a:t>Schulbasierte Intervention, intensiv</a:t>
            </a:r>
          </a:p>
        </p:txBody>
      </p:sp>
    </p:spTree>
    <p:extLst>
      <p:ext uri="{BB962C8B-B14F-4D97-AF65-F5344CB8AC3E}">
        <p14:creationId xmlns="" xmlns:p14="http://schemas.microsoft.com/office/powerpoint/2010/main" val="3315058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85920" y="558391"/>
            <a:ext cx="5400000"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200" b="1" dirty="0">
                <a:solidFill>
                  <a:schemeClr val="tx2"/>
                </a:solidFill>
              </a:rPr>
              <a:t>Webseite</a:t>
            </a:r>
            <a:endParaRPr lang="de-DE" sz="2000" b="1" dirty="0">
              <a:solidFill>
                <a:schemeClr val="tx2"/>
              </a:solidFill>
            </a:endParaRPr>
          </a:p>
        </p:txBody>
      </p:sp>
      <p:pic>
        <p:nvPicPr>
          <p:cNvPr id="4" name="Grafik 3"/>
          <p:cNvPicPr>
            <a:picLocks noChangeAspect="1"/>
          </p:cNvPicPr>
          <p:nvPr/>
        </p:nvPicPr>
        <p:blipFill>
          <a:blip r:embed="rId3"/>
          <a:stretch>
            <a:fillRect/>
          </a:stretch>
        </p:blipFill>
        <p:spPr>
          <a:xfrm>
            <a:off x="655022" y="1878014"/>
            <a:ext cx="7941957" cy="4496409"/>
          </a:xfrm>
          <a:prstGeom prst="rect">
            <a:avLst/>
          </a:prstGeom>
          <a:ln>
            <a:solidFill>
              <a:schemeClr val="accent1"/>
            </a:solidFill>
          </a:ln>
        </p:spPr>
      </p:pic>
      <p:sp>
        <p:nvSpPr>
          <p:cNvPr id="11" name="Inhaltsplatzhalter 9"/>
          <p:cNvSpPr>
            <a:spLocks noGrp="1"/>
          </p:cNvSpPr>
          <p:nvPr>
            <p:ph idx="1"/>
          </p:nvPr>
        </p:nvSpPr>
        <p:spPr>
          <a:xfrm>
            <a:off x="385920" y="1355521"/>
            <a:ext cx="8404754" cy="381123"/>
          </a:xfrm>
        </p:spPr>
        <p:txBody>
          <a:bodyPr>
            <a:noAutofit/>
          </a:bodyPr>
          <a:lstStyle/>
          <a:p>
            <a:pPr marL="0" indent="0" algn="ctr">
              <a:spcAft>
                <a:spcPts val="600"/>
              </a:spcAft>
              <a:buNone/>
            </a:pPr>
            <a:r>
              <a:rPr lang="de-DE" sz="2800" b="1" kern="0" dirty="0">
                <a:solidFill>
                  <a:srgbClr val="FF0000"/>
                </a:solidFill>
              </a:rPr>
              <a:t>Link: https://ccschool.de/</a:t>
            </a:r>
          </a:p>
          <a:p>
            <a:pPr marL="0" indent="0">
              <a:spcAft>
                <a:spcPts val="600"/>
              </a:spcAft>
              <a:buNone/>
            </a:pPr>
            <a:endParaRPr lang="de-DE" sz="1800" u="sng" kern="0" dirty="0">
              <a:latin typeface="Cambria" panose="02040503050406030204" pitchFamily="18" charset="0"/>
            </a:endParaRPr>
          </a:p>
          <a:p>
            <a:pPr marL="0" indent="0">
              <a:spcAft>
                <a:spcPts val="600"/>
              </a:spcAft>
              <a:buNone/>
            </a:pPr>
            <a:endParaRPr lang="de-DE" sz="1800" u="sng" kern="0" dirty="0">
              <a:latin typeface="Cambria" panose="02040503050406030204" pitchFamily="18" charset="0"/>
            </a:endParaRPr>
          </a:p>
          <a:p>
            <a:pPr marL="0" indent="0">
              <a:spcAft>
                <a:spcPts val="600"/>
              </a:spcAft>
              <a:buNone/>
            </a:pPr>
            <a:endParaRPr lang="de-DE" sz="1800" kern="0" dirty="0">
              <a:latin typeface="Cambria" panose="02040503050406030204" pitchFamily="18" charset="0"/>
            </a:endParaRPr>
          </a:p>
          <a:p>
            <a:pPr>
              <a:spcAft>
                <a:spcPts val="600"/>
              </a:spcAft>
            </a:pPr>
            <a:endParaRPr lang="de-DE" sz="1800" kern="0" dirty="0"/>
          </a:p>
          <a:p>
            <a:pPr marL="0" indent="0">
              <a:buNone/>
            </a:pPr>
            <a:endParaRPr lang="de-DE" dirty="0"/>
          </a:p>
          <a:p>
            <a:endParaRPr lang="de-DE" kern="0" dirty="0"/>
          </a:p>
          <a:p>
            <a:endParaRPr lang="de-DE" dirty="0"/>
          </a:p>
        </p:txBody>
      </p:sp>
      <p:pic>
        <p:nvPicPr>
          <p:cNvPr id="5" name="Grafik 4">
            <a:extLst>
              <a:ext uri="{FF2B5EF4-FFF2-40B4-BE49-F238E27FC236}">
                <a16:creationId xmlns:a16="http://schemas.microsoft.com/office/drawing/2014/main" xmlns="" id="{67FA98C1-57B4-433D-825F-7FB05B704AC7}"/>
              </a:ext>
            </a:extLst>
          </p:cNvPr>
          <p:cNvPicPr>
            <a:picLocks noChangeAspect="1"/>
          </p:cNvPicPr>
          <p:nvPr/>
        </p:nvPicPr>
        <p:blipFill>
          <a:blip r:embed="rId4"/>
          <a:stretch>
            <a:fillRect/>
          </a:stretch>
        </p:blipFill>
        <p:spPr>
          <a:xfrm>
            <a:off x="5096390" y="177491"/>
            <a:ext cx="1422446" cy="934352"/>
          </a:xfrm>
          <a:prstGeom prst="rect">
            <a:avLst/>
          </a:prstGeom>
        </p:spPr>
      </p:pic>
    </p:spTree>
    <p:extLst>
      <p:ext uri="{BB962C8B-B14F-4D97-AF65-F5344CB8AC3E}">
        <p14:creationId xmlns:p14="http://schemas.microsoft.com/office/powerpoint/2010/main" xmlns="" val="3408117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2"/>
          <p:cNvSpPr>
            <a:spLocks noGrp="1"/>
          </p:cNvSpPr>
          <p:nvPr>
            <p:ph type="ftr" sz="quarter" idx="11"/>
          </p:nvPr>
        </p:nvSpPr>
        <p:spPr>
          <a:xfrm>
            <a:off x="395999" y="6490598"/>
            <a:ext cx="7015915" cy="230878"/>
          </a:xfrm>
        </p:spPr>
        <p:txBody>
          <a:bodyPr/>
          <a:lstStyle/>
          <a:p>
            <a:r>
              <a:rPr lang="de-DE" dirty="0"/>
              <a:t>Projekt CCSchool - Verbesserung der Versorgungskontinuität bei Kindern und Jugendlichen mit (drohender) seelischer Behinderung </a:t>
            </a:r>
          </a:p>
        </p:txBody>
      </p:sp>
      <p:sp>
        <p:nvSpPr>
          <p:cNvPr id="5" name="Textfeld 4"/>
          <p:cNvSpPr txBox="1"/>
          <p:nvPr/>
        </p:nvSpPr>
        <p:spPr>
          <a:xfrm>
            <a:off x="0" y="2528888"/>
            <a:ext cx="9144000" cy="1440000"/>
          </a:xfrm>
          <a:prstGeom prst="rect">
            <a:avLst/>
          </a:prstGeom>
          <a:solidFill>
            <a:srgbClr val="64ACAF"/>
          </a:solidFill>
        </p:spPr>
        <p:txBody>
          <a:bodyPr wrap="square" rtlCol="0" anchor="ctr" anchorCtr="0">
            <a:noAutofit/>
          </a:bodyPr>
          <a:lstStyle/>
          <a:p>
            <a:pPr algn="ctr"/>
            <a:r>
              <a:rPr lang="de-DE" sz="2000" b="1" dirty="0">
                <a:solidFill>
                  <a:schemeClr val="bg1"/>
                </a:solidFill>
                <a:latin typeface="Cambria" panose="02040503050406030204" pitchFamily="18" charset="0"/>
              </a:rPr>
              <a:t>Vielen Dank für Ihre Aufmerksamkeit.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38</a:t>
            </a:fld>
            <a:endParaRPr lang="de-DE"/>
          </a:p>
        </p:txBody>
      </p:sp>
    </p:spTree>
    <p:extLst>
      <p:ext uri="{BB962C8B-B14F-4D97-AF65-F5344CB8AC3E}">
        <p14:creationId xmlns:p14="http://schemas.microsoft.com/office/powerpoint/2010/main" xmlns="" val="376906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391255" y="1359125"/>
            <a:ext cx="8377078" cy="5023074"/>
          </a:xfrm>
        </p:spPr>
        <p:txBody>
          <a:bodyPr>
            <a:noAutofit/>
          </a:bodyPr>
          <a:lstStyle/>
          <a:p>
            <a:pPr lvl="1">
              <a:lnSpc>
                <a:spcPct val="150000"/>
              </a:lnSpc>
              <a:spcAft>
                <a:spcPts val="600"/>
              </a:spcAft>
            </a:pPr>
            <a:r>
              <a:rPr lang="de-DE" sz="2000" dirty="0">
                <a:latin typeface="Cambria" panose="02040503050406030204" pitchFamily="18" charset="0"/>
              </a:rPr>
              <a:t>Häufig werden (drohende) seelische Behinderungen bei Kindern und Jugendlichen zu spät erkannt und behandelt und die Behandlung ist auf ambulante und (teil-) stationäre traditionelle medizinische Settings beschränkt. </a:t>
            </a:r>
          </a:p>
          <a:p>
            <a:pPr lvl="1">
              <a:lnSpc>
                <a:spcPct val="150000"/>
              </a:lnSpc>
              <a:spcAft>
                <a:spcPts val="600"/>
              </a:spcAft>
            </a:pPr>
            <a:r>
              <a:rPr lang="de-DE" sz="2000" dirty="0">
                <a:latin typeface="Cambria" panose="02040503050406030204" pitchFamily="18" charset="0"/>
              </a:rPr>
              <a:t>Bei Rückkehr in die „reale“ Lebenswelt kommt es dann zu Verlust von bereits erzielten Behandlungserfolgen</a:t>
            </a:r>
          </a:p>
          <a:p>
            <a:pPr lvl="2">
              <a:lnSpc>
                <a:spcPct val="150000"/>
              </a:lnSpc>
              <a:spcAft>
                <a:spcPts val="600"/>
              </a:spcAft>
            </a:pPr>
            <a:r>
              <a:rPr lang="de-DE" sz="2000" dirty="0">
                <a:latin typeface="Cambria" panose="02040503050406030204" pitchFamily="18" charset="0"/>
              </a:rPr>
              <a:t>Folge sind kostspielige Drehtüreffekte</a:t>
            </a:r>
          </a:p>
          <a:p>
            <a:pPr lvl="1">
              <a:lnSpc>
                <a:spcPct val="150000"/>
              </a:lnSpc>
              <a:spcAft>
                <a:spcPts val="600"/>
              </a:spcAft>
            </a:pPr>
            <a:r>
              <a:rPr lang="de-DE" sz="2000" dirty="0">
                <a:latin typeface="Cambria" panose="02040503050406030204" pitchFamily="18" charset="0"/>
              </a:rPr>
              <a:t>Hilfen werden außerdem oftmals aus Ängsten vor Stigmatisierung, oder auch Unwissenheit als sehr </a:t>
            </a:r>
            <a:r>
              <a:rPr lang="de-DE" sz="2000" dirty="0" err="1">
                <a:latin typeface="Cambria" panose="02040503050406030204" pitchFamily="18" charset="0"/>
              </a:rPr>
              <a:t>hochschwellig</a:t>
            </a:r>
            <a:r>
              <a:rPr lang="de-DE" sz="2000" dirty="0">
                <a:latin typeface="Cambria" panose="02040503050406030204" pitchFamily="18" charset="0"/>
              </a:rPr>
              <a:t> angesehen und so erst spät oder gar nicht in Anspruch genommen</a:t>
            </a:r>
          </a:p>
          <a:p>
            <a:endParaRPr lang="de-DE" kern="0" dirty="0"/>
          </a:p>
          <a:p>
            <a:endParaRPr lang="de-DE" dirty="0"/>
          </a:p>
        </p:txBody>
      </p:sp>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Hintergrund des Projektes</a:t>
            </a:r>
          </a:p>
        </p:txBody>
      </p:sp>
      <p:sp>
        <p:nvSpPr>
          <p:cNvPr id="2" name="Foliennummernplatzhalter 1"/>
          <p:cNvSpPr>
            <a:spLocks noGrp="1"/>
          </p:cNvSpPr>
          <p:nvPr>
            <p:ph type="sldNum" sz="quarter" idx="12"/>
          </p:nvPr>
        </p:nvSpPr>
        <p:spPr/>
        <p:txBody>
          <a:bodyPr/>
          <a:lstStyle/>
          <a:p>
            <a:fld id="{43AA54D9-B87A-F84D-86CD-6E00C338952B}" type="slidenum">
              <a:rPr lang="de-DE" smtClean="0"/>
              <a:pPr/>
              <a:t>4</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6" name="Grafik 5">
            <a:extLst>
              <a:ext uri="{FF2B5EF4-FFF2-40B4-BE49-F238E27FC236}">
                <a16:creationId xmlns:a16="http://schemas.microsoft.com/office/drawing/2014/main" xmlns="" id="{21741B4D-E1F4-4476-871B-3842C372E843}"/>
              </a:ext>
            </a:extLst>
          </p:cNvPr>
          <p:cNvPicPr>
            <a:picLocks noChangeAspect="1"/>
          </p:cNvPicPr>
          <p:nvPr/>
        </p:nvPicPr>
        <p:blipFill>
          <a:blip r:embed="rId4"/>
          <a:stretch>
            <a:fillRect/>
          </a:stretch>
        </p:blipFill>
        <p:spPr>
          <a:xfrm>
            <a:off x="3477655" y="256608"/>
            <a:ext cx="1422446" cy="934352"/>
          </a:xfrm>
          <a:prstGeom prst="rect">
            <a:avLst/>
          </a:prstGeom>
        </p:spPr>
      </p:pic>
    </p:spTree>
    <p:extLst>
      <p:ext uri="{BB962C8B-B14F-4D97-AF65-F5344CB8AC3E}">
        <p14:creationId xmlns:p14="http://schemas.microsoft.com/office/powerpoint/2010/main" xmlns="" val="128204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391255" y="1359125"/>
            <a:ext cx="8377078" cy="5023074"/>
          </a:xfrm>
        </p:spPr>
        <p:txBody>
          <a:bodyPr>
            <a:noAutofit/>
          </a:bodyPr>
          <a:lstStyle/>
          <a:p>
            <a:pPr lvl="1">
              <a:lnSpc>
                <a:spcPct val="150000"/>
              </a:lnSpc>
              <a:spcAft>
                <a:spcPts val="600"/>
              </a:spcAft>
            </a:pPr>
            <a:r>
              <a:rPr lang="de-DE" sz="2000" dirty="0">
                <a:latin typeface="Cambria" panose="02040503050406030204" pitchFamily="18" charset="0"/>
              </a:rPr>
              <a:t>Internationaler Standard sind sektorenübergreifende Versorgungsansätze wie die </a:t>
            </a:r>
            <a:r>
              <a:rPr lang="de-DE" sz="2000" b="1" dirty="0">
                <a:latin typeface="Cambria" panose="02040503050406030204" pitchFamily="18" charset="0"/>
              </a:rPr>
              <a:t>aufsuchende Behandlung im Lebensumfeld</a:t>
            </a:r>
          </a:p>
          <a:p>
            <a:pPr lvl="1">
              <a:lnSpc>
                <a:spcPct val="150000"/>
              </a:lnSpc>
              <a:spcAft>
                <a:spcPts val="600"/>
              </a:spcAft>
            </a:pPr>
            <a:r>
              <a:rPr lang="de-DE" sz="2000" dirty="0">
                <a:latin typeface="Cambria" panose="02040503050406030204" pitchFamily="18" charset="0"/>
              </a:rPr>
              <a:t>Solch übergreifende Ansätze waren in Deutschland bis zum „Gesetz zur Weiterentwicklung der Versorgung und der Vergütung für psychiatrische und psychosomatische Leistungen" (</a:t>
            </a:r>
            <a:r>
              <a:rPr lang="de-DE" sz="2000" b="1" dirty="0" err="1">
                <a:latin typeface="Cambria" panose="02040503050406030204" pitchFamily="18" charset="0"/>
              </a:rPr>
              <a:t>PsychVVG</a:t>
            </a:r>
            <a:r>
              <a:rPr lang="de-DE" sz="2000" dirty="0">
                <a:latin typeface="Cambria" panose="02040503050406030204" pitchFamily="18" charset="0"/>
              </a:rPr>
              <a:t>) am 01.01.2017 nicht möglich</a:t>
            </a:r>
          </a:p>
          <a:p>
            <a:pPr lvl="2">
              <a:lnSpc>
                <a:spcPct val="150000"/>
              </a:lnSpc>
              <a:spcAft>
                <a:spcPts val="600"/>
              </a:spcAft>
            </a:pPr>
            <a:r>
              <a:rPr lang="de-DE" sz="1800" dirty="0">
                <a:latin typeface="Cambria" panose="02040503050406030204" pitchFamily="18" charset="0"/>
              </a:rPr>
              <a:t>Durch das Gesetz wurde eine Möglichkeit geschaffen auch im außerklinischen Umfeld auf Patientenbedürfnisse zugeschnittene Leistungen zu erbringen. </a:t>
            </a:r>
          </a:p>
          <a:p>
            <a:pPr lvl="2">
              <a:lnSpc>
                <a:spcPct val="150000"/>
              </a:lnSpc>
              <a:spcAft>
                <a:spcPts val="600"/>
              </a:spcAft>
            </a:pPr>
            <a:r>
              <a:rPr lang="de-DE" sz="1800" dirty="0">
                <a:latin typeface="Cambria" panose="02040503050406030204" pitchFamily="18" charset="0"/>
              </a:rPr>
              <a:t>Ausreichend ausgebaute und/oder koordiniert arbeitende Versorgungsangebote im ambulanten und stationären Sektor fehlen derzeit jedoch.</a:t>
            </a:r>
          </a:p>
          <a:p>
            <a:pPr lvl="2">
              <a:lnSpc>
                <a:spcPct val="150000"/>
              </a:lnSpc>
              <a:spcAft>
                <a:spcPts val="600"/>
              </a:spcAft>
            </a:pPr>
            <a:endParaRPr lang="de-DE" kern="0" dirty="0"/>
          </a:p>
          <a:p>
            <a:endParaRPr lang="de-DE" dirty="0"/>
          </a:p>
        </p:txBody>
      </p:sp>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Hintergrund des Projektes</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5</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7" name="Grafik 6">
            <a:extLst>
              <a:ext uri="{FF2B5EF4-FFF2-40B4-BE49-F238E27FC236}">
                <a16:creationId xmlns:a16="http://schemas.microsoft.com/office/drawing/2014/main" xmlns="" id="{155ED8E0-1A6E-4939-BB4F-F7FD941CE6E6}"/>
              </a:ext>
            </a:extLst>
          </p:cNvPr>
          <p:cNvPicPr>
            <a:picLocks noChangeAspect="1"/>
          </p:cNvPicPr>
          <p:nvPr/>
        </p:nvPicPr>
        <p:blipFill>
          <a:blip r:embed="rId4"/>
          <a:stretch>
            <a:fillRect/>
          </a:stretch>
        </p:blipFill>
        <p:spPr>
          <a:xfrm>
            <a:off x="3465298" y="235749"/>
            <a:ext cx="1422446" cy="934352"/>
          </a:xfrm>
          <a:prstGeom prst="rect">
            <a:avLst/>
          </a:prstGeom>
        </p:spPr>
      </p:pic>
    </p:spTree>
    <p:extLst>
      <p:ext uri="{BB962C8B-B14F-4D97-AF65-F5344CB8AC3E}">
        <p14:creationId xmlns:p14="http://schemas.microsoft.com/office/powerpoint/2010/main" xmlns="" val="427828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391255" y="1359125"/>
            <a:ext cx="8377078" cy="5023074"/>
          </a:xfrm>
        </p:spPr>
        <p:txBody>
          <a:bodyPr>
            <a:noAutofit/>
          </a:bodyPr>
          <a:lstStyle/>
          <a:p>
            <a:pPr lvl="1">
              <a:lnSpc>
                <a:spcPct val="150000"/>
              </a:lnSpc>
              <a:spcAft>
                <a:spcPts val="600"/>
              </a:spcAft>
            </a:pPr>
            <a:r>
              <a:rPr lang="de-DE" sz="2000" dirty="0">
                <a:latin typeface="Cambria" panose="02040503050406030204" pitchFamily="18" charset="0"/>
              </a:rPr>
              <a:t>Effekte von Behandlungen und Verhaltensmodifikationen sind dann am stärksten sind, wenn die Behandlung in einem für die betreffende Patientengruppe ökologisch validen Alltagssetting durchgeführt wird. </a:t>
            </a:r>
          </a:p>
          <a:p>
            <a:pPr lvl="1">
              <a:lnSpc>
                <a:spcPct val="150000"/>
              </a:lnSpc>
              <a:spcAft>
                <a:spcPts val="600"/>
              </a:spcAft>
            </a:pPr>
            <a:r>
              <a:rPr lang="de-DE" sz="2000" dirty="0">
                <a:solidFill>
                  <a:srgbClr val="FF0000"/>
                </a:solidFill>
                <a:latin typeface="Cambria" panose="02040503050406030204" pitchFamily="18" charset="0"/>
              </a:rPr>
              <a:t>Bei Kindern und Jugendlichen ist dies das zentrale Alltagsfeld „Schule“ </a:t>
            </a:r>
          </a:p>
          <a:p>
            <a:pPr lvl="2">
              <a:lnSpc>
                <a:spcPct val="150000"/>
              </a:lnSpc>
              <a:spcAft>
                <a:spcPts val="600"/>
              </a:spcAft>
            </a:pPr>
            <a:r>
              <a:rPr lang="de-DE" sz="1800" dirty="0">
                <a:latin typeface="Cambria" panose="02040503050406030204" pitchFamily="18" charset="0"/>
              </a:rPr>
              <a:t>Große Mehrheit aller klinischen Vorstellungen wird aufgrund von nicht mehr zu bewältigenden Verhaltensproblemen und emotionalen Belastungen über die Schulen angeregt</a:t>
            </a:r>
          </a:p>
          <a:p>
            <a:pPr lvl="2">
              <a:lnSpc>
                <a:spcPct val="150000"/>
              </a:lnSpc>
              <a:spcAft>
                <a:spcPts val="600"/>
              </a:spcAft>
            </a:pPr>
            <a:r>
              <a:rPr lang="de-DE" sz="1800" dirty="0">
                <a:latin typeface="Cambria" panose="02040503050406030204" pitchFamily="18" charset="0"/>
              </a:rPr>
              <a:t>Die zu behandelnden Probleme manifestieren sich i.d.R. primär in der Schule</a:t>
            </a:r>
          </a:p>
          <a:p>
            <a:pPr lvl="2">
              <a:lnSpc>
                <a:spcPct val="150000"/>
              </a:lnSpc>
              <a:spcAft>
                <a:spcPts val="600"/>
              </a:spcAft>
            </a:pPr>
            <a:endParaRPr lang="de-DE" sz="1800" dirty="0">
              <a:latin typeface="Cambria" panose="02040503050406030204" pitchFamily="18" charset="0"/>
            </a:endParaRPr>
          </a:p>
          <a:p>
            <a:endParaRPr lang="de-DE" dirty="0"/>
          </a:p>
        </p:txBody>
      </p:sp>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Hintergrund des Projektes</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6</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7" name="Grafik 6">
            <a:extLst>
              <a:ext uri="{FF2B5EF4-FFF2-40B4-BE49-F238E27FC236}">
                <a16:creationId xmlns:a16="http://schemas.microsoft.com/office/drawing/2014/main" xmlns="" id="{64D9C608-0FC0-4876-BA8F-2C25A508CE9A}"/>
              </a:ext>
            </a:extLst>
          </p:cNvPr>
          <p:cNvPicPr>
            <a:picLocks noChangeAspect="1"/>
          </p:cNvPicPr>
          <p:nvPr/>
        </p:nvPicPr>
        <p:blipFill>
          <a:blip r:embed="rId4"/>
          <a:stretch>
            <a:fillRect/>
          </a:stretch>
        </p:blipFill>
        <p:spPr>
          <a:xfrm>
            <a:off x="3465298" y="289948"/>
            <a:ext cx="1422446" cy="934352"/>
          </a:xfrm>
          <a:prstGeom prst="rect">
            <a:avLst/>
          </a:prstGeom>
        </p:spPr>
      </p:pic>
    </p:spTree>
    <p:extLst>
      <p:ext uri="{BB962C8B-B14F-4D97-AF65-F5344CB8AC3E}">
        <p14:creationId xmlns:p14="http://schemas.microsoft.com/office/powerpoint/2010/main" xmlns="" val="313324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96000" y="6490598"/>
            <a:ext cx="7042292" cy="230878"/>
          </a:xfrm>
        </p:spPr>
        <p:txBody>
          <a:bodyPr/>
          <a:lstStyle/>
          <a:p>
            <a:r>
              <a:rPr lang="de-DE" dirty="0"/>
              <a:t>Projekt CCSchool - Verbesserung der Versorgungskontinuität bei Kindern und Jugendlichen mit (drohender) seelischer Behinderung </a:t>
            </a:r>
          </a:p>
        </p:txBody>
      </p:sp>
      <p:sp>
        <p:nvSpPr>
          <p:cNvPr id="4" name="Foliennummernplatzhalter 3"/>
          <p:cNvSpPr>
            <a:spLocks noGrp="1"/>
          </p:cNvSpPr>
          <p:nvPr>
            <p:ph type="sldNum" sz="quarter" idx="12"/>
          </p:nvPr>
        </p:nvSpPr>
        <p:spPr/>
        <p:txBody>
          <a:bodyPr/>
          <a:lstStyle/>
          <a:p>
            <a:fld id="{43AA54D9-B87A-F84D-86CD-6E00C338952B}" type="slidenum">
              <a:rPr lang="de-DE" smtClean="0"/>
              <a:pPr/>
              <a:t>7</a:t>
            </a:fld>
            <a:endParaRPr lang="de-DE"/>
          </a:p>
        </p:txBody>
      </p:sp>
      <p:sp>
        <p:nvSpPr>
          <p:cNvPr id="7" name="Textfeld 6"/>
          <p:cNvSpPr txBox="1"/>
          <p:nvPr/>
        </p:nvSpPr>
        <p:spPr>
          <a:xfrm>
            <a:off x="0" y="2528888"/>
            <a:ext cx="9144000" cy="1440000"/>
          </a:xfrm>
          <a:prstGeom prst="rect">
            <a:avLst/>
          </a:prstGeom>
          <a:solidFill>
            <a:srgbClr val="64ACAF"/>
          </a:solidFill>
        </p:spPr>
        <p:txBody>
          <a:bodyPr wrap="square" rtlCol="0" anchor="ctr" anchorCtr="0">
            <a:noAutofit/>
          </a:bodyPr>
          <a:lstStyle/>
          <a:p>
            <a:pPr algn="ctr"/>
            <a:r>
              <a:rPr lang="de-DE" sz="2400" b="1" dirty="0">
                <a:solidFill>
                  <a:schemeClr val="bg1"/>
                </a:solidFill>
                <a:latin typeface="Cambria" panose="02040503050406030204" pitchFamily="18" charset="0"/>
              </a:rPr>
              <a:t>Ziele und Zielgruppe des Projektes</a:t>
            </a:r>
          </a:p>
        </p:txBody>
      </p:sp>
      <p:pic>
        <p:nvPicPr>
          <p:cNvPr id="8" name="Grafik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6" name="Grafik 5">
            <a:extLst>
              <a:ext uri="{FF2B5EF4-FFF2-40B4-BE49-F238E27FC236}">
                <a16:creationId xmlns:a16="http://schemas.microsoft.com/office/drawing/2014/main" xmlns="" id="{4C95B00C-8C5C-4113-BB56-E163C6447277}"/>
              </a:ext>
            </a:extLst>
          </p:cNvPr>
          <p:cNvPicPr>
            <a:picLocks noChangeAspect="1"/>
          </p:cNvPicPr>
          <p:nvPr/>
        </p:nvPicPr>
        <p:blipFill>
          <a:blip r:embed="rId3"/>
          <a:stretch>
            <a:fillRect/>
          </a:stretch>
        </p:blipFill>
        <p:spPr>
          <a:xfrm>
            <a:off x="3364321" y="333681"/>
            <a:ext cx="1422446" cy="934352"/>
          </a:xfrm>
          <a:prstGeom prst="rect">
            <a:avLst/>
          </a:prstGeom>
        </p:spPr>
      </p:pic>
    </p:spTree>
    <p:extLst>
      <p:ext uri="{BB962C8B-B14F-4D97-AF65-F5344CB8AC3E}">
        <p14:creationId xmlns:p14="http://schemas.microsoft.com/office/powerpoint/2010/main" xmlns="" val="247057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391255" y="1359125"/>
            <a:ext cx="8377078" cy="4645025"/>
          </a:xfrm>
        </p:spPr>
        <p:txBody>
          <a:bodyPr>
            <a:noAutofit/>
          </a:bodyPr>
          <a:lstStyle/>
          <a:p>
            <a:pPr marL="457200" indent="-457200" algn="just">
              <a:lnSpc>
                <a:spcPct val="150000"/>
              </a:lnSpc>
              <a:spcAft>
                <a:spcPts val="600"/>
              </a:spcAft>
              <a:buFont typeface="+mj-lt"/>
              <a:buAutoNum type="arabicParenR"/>
            </a:pPr>
            <a:r>
              <a:rPr lang="de-DE" sz="2000" kern="0" dirty="0">
                <a:latin typeface="Cambria" panose="02040503050406030204" pitchFamily="18" charset="0"/>
              </a:rPr>
              <a:t>Reduktion von voll- und teilstationären Behandlungen in (</a:t>
            </a:r>
            <a:r>
              <a:rPr lang="de-DE" sz="2000" kern="0" dirty="0" err="1">
                <a:latin typeface="Cambria" panose="02040503050406030204" pitchFamily="18" charset="0"/>
              </a:rPr>
              <a:t>KiJu</a:t>
            </a:r>
            <a:r>
              <a:rPr lang="de-DE" sz="2000" kern="0" dirty="0">
                <a:latin typeface="Cambria" panose="02040503050406030204" pitchFamily="18" charset="0"/>
              </a:rPr>
              <a:t>-) psychiatrischen Fachabteilungen/Kliniken</a:t>
            </a:r>
          </a:p>
          <a:p>
            <a:pPr marL="457200" indent="-457200" algn="just">
              <a:lnSpc>
                <a:spcPct val="150000"/>
              </a:lnSpc>
              <a:spcAft>
                <a:spcPts val="600"/>
              </a:spcAft>
              <a:buFont typeface="+mj-lt"/>
              <a:buAutoNum type="arabicParenR"/>
            </a:pPr>
            <a:r>
              <a:rPr lang="de-DE" sz="2000" kern="0" dirty="0">
                <a:latin typeface="Cambria" panose="02040503050406030204" pitchFamily="18" charset="0"/>
              </a:rPr>
              <a:t>Verbesserung der Teilhabe der Patienten insbesondere in Schule/Ausbildung durch medizinische Symptomreduktion und aufsuchende adäquate Krankenbehandlung </a:t>
            </a:r>
          </a:p>
          <a:p>
            <a:pPr marL="457200" indent="-457200" algn="just">
              <a:lnSpc>
                <a:spcPct val="150000"/>
              </a:lnSpc>
              <a:spcAft>
                <a:spcPts val="600"/>
              </a:spcAft>
              <a:buFont typeface="+mj-lt"/>
              <a:buAutoNum type="arabicParenR"/>
            </a:pPr>
            <a:r>
              <a:rPr lang="de-DE" sz="2000" kern="0" dirty="0">
                <a:latin typeface="Cambria" panose="02040503050406030204" pitchFamily="18" charset="0"/>
              </a:rPr>
              <a:t>Erhöhung der Lebensqualität der Betroffenen und ihrer Familien</a:t>
            </a:r>
          </a:p>
          <a:p>
            <a:pPr>
              <a:spcAft>
                <a:spcPts val="600"/>
              </a:spcAft>
            </a:pPr>
            <a:endParaRPr lang="de-DE" sz="2000" kern="0" dirty="0">
              <a:latin typeface="Cambria" panose="02040503050406030204" pitchFamily="18" charset="0"/>
            </a:endParaRPr>
          </a:p>
          <a:p>
            <a:pPr>
              <a:spcAft>
                <a:spcPts val="600"/>
              </a:spcAft>
            </a:pPr>
            <a:endParaRPr lang="de-DE" sz="1800" kern="0" dirty="0">
              <a:latin typeface="Cambria" panose="02040503050406030204" pitchFamily="18" charset="0"/>
            </a:endParaRPr>
          </a:p>
          <a:p>
            <a:pPr>
              <a:spcAft>
                <a:spcPts val="600"/>
              </a:spcAft>
            </a:pPr>
            <a:endParaRPr lang="de-DE" sz="1800" kern="0" dirty="0"/>
          </a:p>
          <a:p>
            <a:pPr marL="0" indent="0">
              <a:buNone/>
            </a:pPr>
            <a:endParaRPr lang="de-DE" dirty="0"/>
          </a:p>
          <a:p>
            <a:endParaRPr lang="de-DE" kern="0" dirty="0"/>
          </a:p>
          <a:p>
            <a:endParaRPr lang="de-DE" dirty="0"/>
          </a:p>
        </p:txBody>
      </p:sp>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Ziele von CCSchool</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8</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7" name="Grafik 6">
            <a:extLst>
              <a:ext uri="{FF2B5EF4-FFF2-40B4-BE49-F238E27FC236}">
                <a16:creationId xmlns:a16="http://schemas.microsoft.com/office/drawing/2014/main" xmlns="" id="{956F7919-CC58-4988-9DC2-189148917F45}"/>
              </a:ext>
            </a:extLst>
          </p:cNvPr>
          <p:cNvPicPr>
            <a:picLocks noChangeAspect="1"/>
          </p:cNvPicPr>
          <p:nvPr/>
        </p:nvPicPr>
        <p:blipFill>
          <a:blip r:embed="rId4"/>
          <a:stretch>
            <a:fillRect/>
          </a:stretch>
        </p:blipFill>
        <p:spPr>
          <a:xfrm>
            <a:off x="3364321" y="289948"/>
            <a:ext cx="1422446" cy="934352"/>
          </a:xfrm>
          <a:prstGeom prst="rect">
            <a:avLst/>
          </a:prstGeom>
        </p:spPr>
      </p:pic>
    </p:spTree>
    <p:extLst>
      <p:ext uri="{BB962C8B-B14F-4D97-AF65-F5344CB8AC3E}">
        <p14:creationId xmlns:p14="http://schemas.microsoft.com/office/powerpoint/2010/main" xmlns="" val="322481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86163" y="2822331"/>
            <a:ext cx="8394675" cy="23651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0" name="Inhaltsplatzhalter 9"/>
          <p:cNvSpPr>
            <a:spLocks noGrp="1"/>
          </p:cNvSpPr>
          <p:nvPr>
            <p:ph idx="1"/>
          </p:nvPr>
        </p:nvSpPr>
        <p:spPr>
          <a:xfrm>
            <a:off x="386163" y="1359124"/>
            <a:ext cx="8380791" cy="3828337"/>
          </a:xfrm>
        </p:spPr>
        <p:txBody>
          <a:bodyPr>
            <a:noAutofit/>
          </a:bodyPr>
          <a:lstStyle/>
          <a:p>
            <a:pPr marL="0" indent="0">
              <a:buNone/>
            </a:pPr>
            <a:r>
              <a:rPr lang="de-DE" sz="2000" b="1" u="sng" dirty="0">
                <a:latin typeface="Cambria" panose="02040503050406030204" pitchFamily="18" charset="0"/>
              </a:rPr>
              <a:t>Kinder und Jugendliche mit Behinderungen</a:t>
            </a:r>
          </a:p>
          <a:p>
            <a:pPr lvl="1">
              <a:lnSpc>
                <a:spcPct val="150000"/>
              </a:lnSpc>
              <a:spcBef>
                <a:spcPts val="1200"/>
              </a:spcBef>
            </a:pPr>
            <a:r>
              <a:rPr lang="de-DE" sz="2000" dirty="0">
                <a:latin typeface="Cambria" panose="02040503050406030204" pitchFamily="18" charset="0"/>
              </a:rPr>
              <a:t>Gruppe A: Überwiegend von Geburt an körperliche oder geistige Behinderung</a:t>
            </a:r>
          </a:p>
          <a:p>
            <a:pPr lvl="1">
              <a:lnSpc>
                <a:spcPct val="150000"/>
              </a:lnSpc>
              <a:spcBef>
                <a:spcPts val="1200"/>
              </a:spcBef>
            </a:pPr>
            <a:r>
              <a:rPr lang="de-DE" sz="2000" dirty="0">
                <a:latin typeface="Cambria" panose="02040503050406030204" pitchFamily="18" charset="0"/>
              </a:rPr>
              <a:t>Gruppe B: Seelische Behinderung bzw. drohende seelische Behinderung</a:t>
            </a:r>
          </a:p>
          <a:p>
            <a:pPr lvl="1">
              <a:lnSpc>
                <a:spcPct val="150000"/>
              </a:lnSpc>
              <a:spcBef>
                <a:spcPts val="1200"/>
              </a:spcBef>
            </a:pPr>
            <a:r>
              <a:rPr lang="de-DE" sz="2000" dirty="0">
                <a:latin typeface="Cambria" panose="02040503050406030204" pitchFamily="18" charset="0"/>
              </a:rPr>
              <a:t>Gruppe C: Mehrfachbehinderung, d.h. (überwiegend von Geburt an) körperliche oder geistige Behinderung mit (drohender) seelischer Behinderung</a:t>
            </a:r>
            <a:endParaRPr lang="de-DE" kern="0" dirty="0"/>
          </a:p>
          <a:p>
            <a:endParaRPr lang="de-DE" dirty="0"/>
          </a:p>
        </p:txBody>
      </p:sp>
      <p:sp>
        <p:nvSpPr>
          <p:cNvPr id="3" name="Textplatzhalter 2"/>
          <p:cNvSpPr>
            <a:spLocks noGrp="1"/>
          </p:cNvSpPr>
          <p:nvPr>
            <p:ph type="body" sz="quarter" idx="13"/>
          </p:nvPr>
        </p:nvSpPr>
        <p:spPr>
          <a:xfrm>
            <a:off x="408493" y="325316"/>
            <a:ext cx="5400000" cy="655760"/>
          </a:xfrm>
        </p:spPr>
        <p:txBody>
          <a:bodyPr anchor="ctr" anchorCtr="0">
            <a:noAutofit/>
          </a:bodyPr>
          <a:lstStyle/>
          <a:p>
            <a:r>
              <a:rPr lang="de-DE" sz="2000" dirty="0">
                <a:latin typeface="Cambria" panose="02040503050406030204" pitchFamily="18" charset="0"/>
              </a:rPr>
              <a:t>Zielgruppe</a:t>
            </a:r>
          </a:p>
        </p:txBody>
      </p:sp>
      <p:sp>
        <p:nvSpPr>
          <p:cNvPr id="6" name="Fußzeilenplatzhalter 2"/>
          <p:cNvSpPr>
            <a:spLocks noGrp="1"/>
          </p:cNvSpPr>
          <p:nvPr>
            <p:ph type="ftr" sz="quarter" idx="11"/>
          </p:nvPr>
        </p:nvSpPr>
        <p:spPr>
          <a:xfrm>
            <a:off x="395999" y="6490598"/>
            <a:ext cx="7051085" cy="230878"/>
          </a:xfrm>
        </p:spPr>
        <p:txBody>
          <a:bodyPr/>
          <a:lstStyle/>
          <a:p>
            <a:r>
              <a:rPr lang="de-DE" dirty="0"/>
              <a:t>Projekt CCSchool - Verbesserung der Versorgungskontinuität bei Kindern und Jugendlichen mit (drohender) seelischer Behinderung </a:t>
            </a:r>
          </a:p>
        </p:txBody>
      </p:sp>
      <p:sp>
        <p:nvSpPr>
          <p:cNvPr id="2" name="Foliennummernplatzhalter 1"/>
          <p:cNvSpPr>
            <a:spLocks noGrp="1"/>
          </p:cNvSpPr>
          <p:nvPr>
            <p:ph type="sldNum" sz="quarter" idx="12"/>
          </p:nvPr>
        </p:nvSpPr>
        <p:spPr/>
        <p:txBody>
          <a:bodyPr/>
          <a:lstStyle/>
          <a:p>
            <a:fld id="{43AA54D9-B87A-F84D-86CD-6E00C338952B}" type="slidenum">
              <a:rPr lang="de-DE" smtClean="0"/>
              <a:pPr/>
              <a:t>9</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767" y="358093"/>
            <a:ext cx="1807464" cy="731382"/>
          </a:xfrm>
          <a:prstGeom prst="rect">
            <a:avLst/>
          </a:prstGeom>
        </p:spPr>
      </p:pic>
      <p:pic>
        <p:nvPicPr>
          <p:cNvPr id="8" name="Grafik 7">
            <a:extLst>
              <a:ext uri="{FF2B5EF4-FFF2-40B4-BE49-F238E27FC236}">
                <a16:creationId xmlns:a16="http://schemas.microsoft.com/office/drawing/2014/main" xmlns="" id="{E2EA1A08-06E4-420B-97AF-2411DCBE2E84}"/>
              </a:ext>
            </a:extLst>
          </p:cNvPr>
          <p:cNvPicPr>
            <a:picLocks noChangeAspect="1"/>
          </p:cNvPicPr>
          <p:nvPr/>
        </p:nvPicPr>
        <p:blipFill>
          <a:blip r:embed="rId4"/>
          <a:stretch>
            <a:fillRect/>
          </a:stretch>
        </p:blipFill>
        <p:spPr>
          <a:xfrm>
            <a:off x="3364321" y="240380"/>
            <a:ext cx="1422446" cy="934352"/>
          </a:xfrm>
          <a:prstGeom prst="rect">
            <a:avLst/>
          </a:prstGeom>
        </p:spPr>
      </p:pic>
    </p:spTree>
    <p:extLst>
      <p:ext uri="{BB962C8B-B14F-4D97-AF65-F5344CB8AC3E}">
        <p14:creationId xmlns:p14="http://schemas.microsoft.com/office/powerpoint/2010/main" xmlns="" val="2599715167"/>
      </p:ext>
    </p:extLst>
  </p:cSld>
  <p:clrMapOvr>
    <a:masterClrMapping/>
  </p:clrMapOvr>
</p:sld>
</file>

<file path=ppt/theme/theme1.xml><?xml version="1.0" encoding="utf-8"?>
<a:theme xmlns:a="http://schemas.openxmlformats.org/drawingml/2006/main" name="Office Theme">
  <a:themeElements>
    <a:clrScheme name="Uniklinik Farben">
      <a:dk1>
        <a:srgbClr val="445055"/>
      </a:dk1>
      <a:lt1>
        <a:sysClr val="window" lastClr="FFFFFF"/>
      </a:lt1>
      <a:dk2>
        <a:srgbClr val="009DCA"/>
      </a:dk2>
      <a:lt2>
        <a:srgbClr val="FFFFFF"/>
      </a:lt2>
      <a:accent1>
        <a:srgbClr val="009DCA"/>
      </a:accent1>
      <a:accent2>
        <a:srgbClr val="61A032"/>
      </a:accent2>
      <a:accent3>
        <a:srgbClr val="479DCA"/>
      </a:accent3>
      <a:accent4>
        <a:srgbClr val="A9D8A2"/>
      </a:accent4>
      <a:accent5>
        <a:srgbClr val="64ACAF"/>
      </a:accent5>
      <a:accent6>
        <a:srgbClr val="4BD89D"/>
      </a:accent6>
      <a:hlink>
        <a:srgbClr val="009DCA"/>
      </a:hlink>
      <a:folHlink>
        <a:srgbClr val="61A03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39000">
              <a:srgbClr val="00ADC3"/>
            </a:gs>
            <a:gs pos="0">
              <a:srgbClr val="00ADD4"/>
            </a:gs>
            <a:gs pos="86000">
              <a:srgbClr val="31A77C"/>
            </a:gs>
            <a:gs pos="62000">
              <a:srgbClr val="00ADB1"/>
            </a:gs>
            <a:gs pos="100000">
              <a:srgbClr val="61A047"/>
            </a:gs>
          </a:gsLst>
          <a:lin ang="19800000" scaled="0"/>
        </a:gradFill>
        <a:ln>
          <a:noFill/>
        </a:ln>
      </a:spPr>
      <a:bodyPr rtlCol="0" anchor="ctr"/>
      <a:lstStyle>
        <a:defPPr>
          <a:defRPr dirty="0" smtClean="0">
            <a:latin typeface="Corbel" charset="0"/>
            <a:ea typeface="Corbel" charset="0"/>
            <a:cs typeface="Corbe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UKU-PowerPoint-Vorlage_4zu3_2017" id="{AAAF0AC2-23C0-468F-AFB4-CB6826362FC3}" vid="{562DA3CA-2D00-465C-A757-6387AF668828}"/>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2150</Words>
  <Application>Microsoft Office PowerPoint</Application>
  <PresentationFormat>Bildschirmpräsentation (4:3)</PresentationFormat>
  <Paragraphs>366</Paragraphs>
  <Slides>38</Slides>
  <Notes>21</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Office Theme</vt:lpstr>
      <vt:lpstr>Projekt CCSchool: Verbesserung der Versorgungskontinuität bei Kindern und Jugendlichen mit (drohender) seelischer Behinderung </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Screening</vt:lpstr>
      <vt:lpstr>Prozess A: Diagnostik</vt:lpstr>
      <vt:lpstr>Folie 17</vt:lpstr>
      <vt:lpstr>Prozess B</vt:lpstr>
      <vt:lpstr>Folie 19</vt:lpstr>
      <vt:lpstr>Folie 20</vt:lpstr>
      <vt:lpstr>Folie 21</vt:lpstr>
      <vt:lpstr>Prozess C</vt:lpstr>
      <vt:lpstr>Folie 23</vt:lpstr>
      <vt:lpstr>Folie 24</vt:lpstr>
      <vt:lpstr>Folie 25</vt:lpstr>
      <vt:lpstr>Folie 26</vt:lpstr>
      <vt:lpstr>Folie 27</vt:lpstr>
      <vt:lpstr>Folie 28</vt:lpstr>
      <vt:lpstr>Folie 29</vt:lpstr>
      <vt:lpstr>Folie 30</vt:lpstr>
      <vt:lpstr>Folie 31</vt:lpstr>
      <vt:lpstr>Folie 32</vt:lpstr>
      <vt:lpstr>MAX, 9 Jahre, Grundschule, 3. Klasse</vt:lpstr>
      <vt:lpstr>Schulbasierte Behandlung 4-6 Termine</vt:lpstr>
      <vt:lpstr>Janine, 14 Jahre</vt:lpstr>
      <vt:lpstr>Schulbasierte Intervention, intensiv</vt:lpstr>
      <vt:lpstr>Folie 37</vt:lpstr>
      <vt:lpstr>Folie 38</vt:lpstr>
    </vt:vector>
  </TitlesOfParts>
  <Company>Universitätsklinikum Ulm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„Medizinische Kinderschutz-Hotline“</dc:title>
  <dc:creator>Harsch Daniela</dc:creator>
  <cp:lastModifiedBy>boege</cp:lastModifiedBy>
  <cp:revision>975</cp:revision>
  <cp:lastPrinted>2018-02-16T16:47:42Z</cp:lastPrinted>
  <dcterms:created xsi:type="dcterms:W3CDTF">2017-07-18T14:15:58Z</dcterms:created>
  <dcterms:modified xsi:type="dcterms:W3CDTF">2018-10-24T06:04:03Z</dcterms:modified>
</cp:coreProperties>
</file>